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710" r:id="rId2"/>
    <p:sldId id="800" r:id="rId3"/>
    <p:sldId id="801" r:id="rId4"/>
    <p:sldId id="807" r:id="rId5"/>
    <p:sldId id="797" r:id="rId6"/>
    <p:sldId id="798" r:id="rId7"/>
    <p:sldId id="799" r:id="rId8"/>
    <p:sldId id="808" r:id="rId9"/>
    <p:sldId id="809" r:id="rId10"/>
    <p:sldId id="810" r:id="rId11"/>
    <p:sldId id="811" r:id="rId12"/>
    <p:sldId id="812" r:id="rId13"/>
    <p:sldId id="806" r:id="rId14"/>
    <p:sldId id="652" r:id="rId15"/>
    <p:sldId id="653" r:id="rId16"/>
    <p:sldId id="802" r:id="rId17"/>
    <p:sldId id="803" r:id="rId18"/>
    <p:sldId id="804" r:id="rId19"/>
    <p:sldId id="761" r:id="rId20"/>
    <p:sldId id="628" r:id="rId21"/>
    <p:sldId id="749" r:id="rId22"/>
    <p:sldId id="784" r:id="rId23"/>
    <p:sldId id="759" r:id="rId24"/>
    <p:sldId id="760" r:id="rId25"/>
    <p:sldId id="630" r:id="rId26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A31C"/>
    <a:srgbClr val="AAD2FF"/>
    <a:srgbClr val="D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85" autoAdjust="0"/>
    <p:restoredTop sz="92034" autoAdjust="0"/>
  </p:normalViewPr>
  <p:slideViewPr>
    <p:cSldViewPr>
      <p:cViewPr>
        <p:scale>
          <a:sx n="100" d="100"/>
          <a:sy n="100" d="100"/>
        </p:scale>
        <p:origin x="-2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1A8B403-700C-B24D-AAA6-F87C99F64578}" type="datetime1">
              <a:rPr lang="de-DE"/>
              <a:pPr>
                <a:defRPr/>
              </a:pPr>
              <a:t>9/26/13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05414A9-7801-944C-9A0F-21EF2ADD78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7127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55EB5B2-6B91-5B46-91A5-4CAA22AFE2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7246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3C42A6-E8EA-9043-98E6-158EEB9EB280}" type="slidenum">
              <a:rPr lang="de-DE" sz="1200">
                <a:solidFill>
                  <a:srgbClr val="000000"/>
                </a:solidFill>
              </a:rPr>
              <a:pPr/>
              <a:t>1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E64A95-A9EA-4745-B178-C72DED3C1E7A}" type="slidenum">
              <a:rPr lang="de-DE">
                <a:latin typeface="Times New Roman" charset="0"/>
              </a:rPr>
              <a:pPr/>
              <a:t>3</a:t>
            </a:fld>
            <a:endParaRPr lang="de-DE">
              <a:latin typeface="Times New Roman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D3A62-D399-6441-AB09-BEAF90EB4767}" type="slidenum">
              <a:rPr lang="de-DE"/>
              <a:pPr/>
              <a:t>17</a:t>
            </a:fld>
            <a:endParaRPr lang="de-DE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6966B3-B109-2044-9261-5B266FA59D53}" type="slidenum">
              <a:rPr lang="en-US"/>
              <a:pPr/>
              <a:t>20</a:t>
            </a:fld>
            <a:endParaRPr lang="en-US"/>
          </a:p>
        </p:txBody>
      </p:sp>
      <p:sp>
        <p:nvSpPr>
          <p:cNvPr id="110595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3838"/>
          </a:xfrm>
          <a:noFill/>
          <a:ln/>
        </p:spPr>
        <p:txBody>
          <a:bodyPr wrap="none" anchor="ctr"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B5439E-779D-8145-8B9D-852ED1AA9921}" type="slidenum">
              <a:rPr lang="en-US"/>
              <a:pPr/>
              <a:t>25</a:t>
            </a:fld>
            <a:endParaRPr lang="en-US"/>
          </a:p>
        </p:txBody>
      </p:sp>
      <p:sp>
        <p:nvSpPr>
          <p:cNvPr id="114691" name="Text Box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3838"/>
          </a:xfrm>
          <a:noFill/>
          <a:ln/>
        </p:spPr>
        <p:txBody>
          <a:bodyPr wrap="none" anchor="ctr"/>
          <a:lstStyle/>
          <a:p>
            <a:pPr eaLnBrk="1" hangingPunct="1"/>
            <a:r>
              <a:rPr lang="de-DE" smtClean="0"/>
              <a:t>Mutual information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FA81D-DC01-A74A-A6C1-EB0B72F638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5C999-1804-6544-8C36-FF721AA615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B9005-8666-F049-BB79-77B0D4DF6D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9223F9-2C15-104E-BE9B-07BC2F1048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-115888"/>
            <a:ext cx="8329613" cy="1165226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219200"/>
            <a:ext cx="8228013" cy="5408613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>
          <a:xfrm>
            <a:off x="7772400" y="6837363"/>
            <a:ext cx="1293813" cy="379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3831E-3DDF-384B-800E-784AF52DA48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-115888"/>
            <a:ext cx="8329613" cy="1165226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57200" y="1219200"/>
            <a:ext cx="4037013" cy="5408613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6613" y="1219200"/>
            <a:ext cx="4038600" cy="540861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>
          <a:xfrm>
            <a:off x="7772400" y="6837363"/>
            <a:ext cx="1293813" cy="379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3D304-03FD-F544-9002-BBC9D32EC1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9782D-CAC8-8344-9C16-D1B3C2FF0C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49BB0-DD45-EF4D-AA02-88A5B64915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0694-C4DB-DF49-8679-E5594FC036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29CE6-AA24-E646-AB27-DDB2971BA7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32D2C-EB83-8A41-9767-A55D61ADD2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66828-6E1D-774C-8CD1-97906DF89E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14BB3-9974-B346-8CAA-36CEECECD4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F7CE9-8D40-4A4C-A5F5-DBD34074F5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939F595-D515-0543-AFC2-9E49DF1B28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28600"/>
            <a:ext cx="9144000" cy="1828800"/>
          </a:xfrm>
        </p:spPr>
        <p:txBody>
          <a:bodyPr/>
          <a:lstStyle/>
          <a:p>
            <a:pPr eaLnBrk="1" hangingPunct="1"/>
            <a:r>
              <a:rPr lang="de-DE" sz="4100" dirty="0" err="1" smtClean="0">
                <a:latin typeface="Arial" charset="0"/>
                <a:ea typeface="ＭＳ Ｐゴシック" charset="0"/>
                <a:cs typeface="ＭＳ Ｐゴシック" charset="0"/>
              </a:rPr>
              <a:t>GoPubMed</a:t>
            </a:r>
            <a:r>
              <a:rPr lang="de-DE" sz="41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4100" dirty="0" err="1" smtClean="0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de-DE" sz="41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de-DE" sz="41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DE" sz="4100" dirty="0" err="1" smtClean="0">
                <a:latin typeface="Arial" charset="0"/>
                <a:ea typeface="ＭＳ Ｐゴシック" charset="0"/>
                <a:cs typeface="ＭＳ Ｐゴシック" charset="0"/>
              </a:rPr>
              <a:t>biomedical</a:t>
            </a:r>
            <a:r>
              <a:rPr lang="de-DE" sz="41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4100" dirty="0" err="1" smtClean="0">
                <a:latin typeface="Arial" charset="0"/>
                <a:ea typeface="ＭＳ Ｐゴシック" charset="0"/>
                <a:cs typeface="ＭＳ Ｐゴシック" charset="0"/>
              </a:rPr>
              <a:t>question</a:t>
            </a:r>
            <a:r>
              <a:rPr lang="de-DE" sz="41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4100" dirty="0" err="1" smtClean="0">
                <a:latin typeface="Arial" charset="0"/>
                <a:ea typeface="ＭＳ Ｐゴシック" charset="0"/>
                <a:cs typeface="ＭＳ Ｐゴシック" charset="0"/>
              </a:rPr>
              <a:t>answering</a:t>
            </a: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17032"/>
            <a:ext cx="9144000" cy="762000"/>
          </a:xfrm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Dirk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Weissenborn</a:t>
            </a:r>
            <a:r>
              <a:rPr lang="de-DE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, George </a:t>
            </a:r>
            <a:r>
              <a:rPr lang="de-DE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Tsatsaronis</a:t>
            </a:r>
            <a:r>
              <a:rPr lang="de-DE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endParaRPr lang="de-DE" dirty="0" smtClean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Heiko Dietze Maria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Kissa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Michael 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Alvers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, Liliana Barrio-</a:t>
            </a:r>
            <a:r>
              <a:rPr lang="de-DE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Alvers</a:t>
            </a:r>
            <a: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de-DE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Michael </a:t>
            </a:r>
            <a:r>
              <a:rPr lang="de-DE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Schroeder	</a:t>
            </a:r>
            <a:r>
              <a:rPr lang="de-DE" sz="2400" dirty="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rPr>
              <a:t>			       </a:t>
            </a:r>
            <a:endParaRPr lang="de-DE" sz="2400" dirty="0" smtClean="0">
              <a:solidFill>
                <a:srgbClr val="7F7F7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de-DE" sz="2400" dirty="0" smtClean="0">
              <a:solidFill>
                <a:srgbClr val="7F7F7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hangingPunct="1"/>
            <a:r>
              <a:rPr lang="de-DE" sz="2400" dirty="0" smtClean="0">
                <a:latin typeface="Arial" charset="0"/>
                <a:ea typeface="ＭＳ Ｐゴシック" charset="0"/>
                <a:cs typeface="ＭＳ Ｐゴシック" charset="0"/>
              </a:rPr>
              <a:t>TU </a:t>
            </a:r>
            <a:r>
              <a:rPr lang="de-DE" sz="2400" dirty="0">
                <a:latin typeface="Arial" charset="0"/>
                <a:ea typeface="ＭＳ Ｐゴシック" charset="0"/>
                <a:cs typeface="ＭＳ Ｐゴシック" charset="0"/>
              </a:rPr>
              <a:t>Dresden</a:t>
            </a:r>
          </a:p>
        </p:txBody>
      </p:sp>
      <p:pic>
        <p:nvPicPr>
          <p:cNvPr id="18437" name="Picture 19" descr="biotec_tudd_logo_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88" y="6237312"/>
            <a:ext cx="1752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feld 8"/>
          <p:cNvSpPr txBox="1">
            <a:spLocks noChangeArrowheads="1"/>
          </p:cNvSpPr>
          <p:nvPr/>
        </p:nvSpPr>
        <p:spPr bwMode="auto">
          <a:xfrm>
            <a:off x="7772400" y="5867400"/>
            <a:ext cx="1368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000">
                <a:solidFill>
                  <a:srgbClr val="FFFFFF"/>
                </a:solidFill>
              </a:rPr>
              <a:t>Source pasch-net.de</a:t>
            </a:r>
          </a:p>
        </p:txBody>
      </p:sp>
      <p:pic>
        <p:nvPicPr>
          <p:cNvPr id="7" name="Picture 4" descr="TI_05_1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6381328"/>
            <a:ext cx="4752528" cy="26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265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de-DE" dirty="0" smtClean="0">
                <a:solidFill>
                  <a:srgbClr val="7F7F7F"/>
                </a:solidFill>
              </a:rPr>
              <a:t>Baseline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5256584"/>
          </a:xfrm>
        </p:spPr>
        <p:txBody>
          <a:bodyPr/>
          <a:lstStyle/>
          <a:p>
            <a:r>
              <a:rPr lang="de-DE" dirty="0" err="1" smtClean="0">
                <a:solidFill>
                  <a:srgbClr val="7F7F7F"/>
                </a:solidFill>
              </a:rPr>
              <a:t>Step</a:t>
            </a:r>
            <a:r>
              <a:rPr lang="de-DE" dirty="0" smtClean="0">
                <a:solidFill>
                  <a:srgbClr val="7F7F7F"/>
                </a:solidFill>
              </a:rPr>
              <a:t> 1: </a:t>
            </a:r>
            <a:r>
              <a:rPr lang="de-DE" dirty="0" err="1" smtClean="0">
                <a:solidFill>
                  <a:srgbClr val="7F7F7F"/>
                </a:solidFill>
              </a:rPr>
              <a:t>Question</a:t>
            </a:r>
            <a:r>
              <a:rPr lang="de-DE" dirty="0" smtClean="0">
                <a:solidFill>
                  <a:srgbClr val="7F7F7F"/>
                </a:solidFill>
              </a:rPr>
              <a:t> type</a:t>
            </a:r>
          </a:p>
          <a:p>
            <a:pPr lvl="1"/>
            <a:r>
              <a:rPr lang="de-DE" dirty="0" smtClean="0">
                <a:solidFill>
                  <a:srgbClr val="7F7F7F"/>
                </a:solidFill>
              </a:rPr>
              <a:t>...</a:t>
            </a:r>
            <a:r>
              <a:rPr lang="de-DE" b="1" dirty="0" err="1" smtClean="0">
                <a:solidFill>
                  <a:srgbClr val="7F7F7F"/>
                </a:solidFill>
              </a:rPr>
              <a:t>more</a:t>
            </a:r>
            <a:r>
              <a:rPr lang="de-DE" b="1" dirty="0" smtClean="0">
                <a:solidFill>
                  <a:srgbClr val="7F7F7F"/>
                </a:solidFill>
              </a:rPr>
              <a:t> </a:t>
            </a:r>
            <a:r>
              <a:rPr lang="de-DE" b="1" dirty="0" err="1" smtClean="0">
                <a:solidFill>
                  <a:srgbClr val="7F7F7F"/>
                </a:solidFill>
              </a:rPr>
              <a:t>common</a:t>
            </a:r>
            <a:r>
              <a:rPr lang="de-DE" b="1" dirty="0" smtClean="0">
                <a:solidFill>
                  <a:srgbClr val="7F7F7F"/>
                </a:solidFill>
              </a:rPr>
              <a:t> </a:t>
            </a:r>
            <a:r>
              <a:rPr lang="de-DE" dirty="0" smtClean="0">
                <a:solidFill>
                  <a:srgbClr val="7F7F7F"/>
                </a:solidFill>
              </a:rPr>
              <a:t>in </a:t>
            </a:r>
            <a:r>
              <a:rPr lang="de-DE" b="1" dirty="0" err="1" smtClean="0">
                <a:solidFill>
                  <a:srgbClr val="7F7F7F"/>
                </a:solidFill>
              </a:rPr>
              <a:t>men</a:t>
            </a:r>
            <a:r>
              <a:rPr lang="de-DE" b="1" dirty="0" smtClean="0">
                <a:solidFill>
                  <a:srgbClr val="7F7F7F"/>
                </a:solidFill>
              </a:rPr>
              <a:t> </a:t>
            </a:r>
            <a:r>
              <a:rPr lang="de-DE" b="1" dirty="0" err="1" smtClean="0">
                <a:solidFill>
                  <a:srgbClr val="7F7F7F"/>
                </a:solidFill>
              </a:rPr>
              <a:t>or</a:t>
            </a:r>
            <a:r>
              <a:rPr lang="de-DE" b="1" dirty="0" smtClean="0">
                <a:solidFill>
                  <a:srgbClr val="7F7F7F"/>
                </a:solidFill>
              </a:rPr>
              <a:t> </a:t>
            </a:r>
            <a:r>
              <a:rPr lang="de-DE" b="1" dirty="0" err="1" smtClean="0">
                <a:solidFill>
                  <a:srgbClr val="7F7F7F"/>
                </a:solidFill>
              </a:rPr>
              <a:t>women</a:t>
            </a:r>
            <a:r>
              <a:rPr lang="de-DE" dirty="0" smtClean="0">
                <a:solidFill>
                  <a:srgbClr val="7F7F7F"/>
                </a:solidFill>
              </a:rPr>
              <a:t>? </a:t>
            </a:r>
          </a:p>
          <a:p>
            <a:pPr lvl="1"/>
            <a:r>
              <a:rPr lang="de-DE" b="1" dirty="0" err="1" smtClean="0">
                <a:solidFill>
                  <a:srgbClr val="7F7F7F"/>
                </a:solidFill>
              </a:rPr>
              <a:t>Where</a:t>
            </a:r>
            <a:r>
              <a:rPr lang="de-DE" dirty="0" smtClean="0">
                <a:solidFill>
                  <a:srgbClr val="7F7F7F"/>
                </a:solidFill>
              </a:rPr>
              <a:t> in </a:t>
            </a:r>
            <a:r>
              <a:rPr lang="de-DE" dirty="0" err="1" smtClean="0">
                <a:solidFill>
                  <a:srgbClr val="7F7F7F"/>
                </a:solidFill>
              </a:rPr>
              <a:t>the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b="1" dirty="0" err="1" smtClean="0">
                <a:solidFill>
                  <a:srgbClr val="7F7F7F"/>
                </a:solidFill>
              </a:rPr>
              <a:t>cell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is</a:t>
            </a:r>
            <a:r>
              <a:rPr lang="de-DE" dirty="0" smtClean="0">
                <a:solidFill>
                  <a:srgbClr val="7F7F7F"/>
                </a:solidFill>
              </a:rPr>
              <a:t>...? </a:t>
            </a:r>
          </a:p>
          <a:p>
            <a:pPr lvl="1"/>
            <a:r>
              <a:rPr lang="de-DE" dirty="0" err="1" smtClean="0">
                <a:solidFill>
                  <a:srgbClr val="7F7F7F"/>
                </a:solidFill>
              </a:rPr>
              <a:t>Which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b="1" dirty="0" err="1" smtClean="0">
                <a:solidFill>
                  <a:srgbClr val="7F7F7F"/>
                </a:solidFill>
              </a:rPr>
              <a:t>medication</a:t>
            </a:r>
            <a:r>
              <a:rPr lang="de-DE" dirty="0" smtClean="0">
                <a:solidFill>
                  <a:srgbClr val="7F7F7F"/>
                </a:solidFill>
              </a:rPr>
              <a:t>...</a:t>
            </a:r>
          </a:p>
          <a:p>
            <a:endParaRPr lang="de-DE" dirty="0" smtClean="0">
              <a:solidFill>
                <a:srgbClr val="7F7F7F"/>
              </a:solidFill>
            </a:endParaRPr>
          </a:p>
          <a:p>
            <a:r>
              <a:rPr lang="de-DE" dirty="0" err="1" smtClean="0">
                <a:solidFill>
                  <a:srgbClr val="7F7F7F"/>
                </a:solidFill>
              </a:rPr>
              <a:t>Step</a:t>
            </a:r>
            <a:r>
              <a:rPr lang="de-DE" dirty="0" smtClean="0">
                <a:solidFill>
                  <a:srgbClr val="7F7F7F"/>
                </a:solidFill>
              </a:rPr>
              <a:t> 2: </a:t>
            </a:r>
            <a:r>
              <a:rPr lang="de-DE" dirty="0" err="1" smtClean="0">
                <a:solidFill>
                  <a:srgbClr val="7F7F7F"/>
                </a:solidFill>
              </a:rPr>
              <a:t>Document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retrieval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br>
              <a:rPr lang="de-DE" dirty="0" smtClean="0">
                <a:solidFill>
                  <a:srgbClr val="7F7F7F"/>
                </a:solidFill>
              </a:rPr>
            </a:br>
            <a:r>
              <a:rPr lang="de-DE" dirty="0" smtClean="0">
                <a:solidFill>
                  <a:srgbClr val="7F7F7F"/>
                </a:solidFill>
              </a:rPr>
              <a:t>(</a:t>
            </a:r>
            <a:r>
              <a:rPr lang="de-DE" dirty="0" err="1" smtClean="0">
                <a:solidFill>
                  <a:srgbClr val="7F7F7F"/>
                </a:solidFill>
              </a:rPr>
              <a:t>keywords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and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expanded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concepts</a:t>
            </a:r>
            <a:r>
              <a:rPr lang="de-DE" dirty="0" smtClean="0">
                <a:solidFill>
                  <a:srgbClr val="7F7F7F"/>
                </a:solidFill>
              </a:rPr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78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-171400"/>
            <a:ext cx="7772400" cy="1143000"/>
          </a:xfrm>
        </p:spPr>
        <p:txBody>
          <a:bodyPr/>
          <a:lstStyle/>
          <a:p>
            <a:r>
              <a:rPr lang="de-DE" dirty="0" smtClean="0">
                <a:solidFill>
                  <a:srgbClr val="7F7F7F"/>
                </a:solidFill>
              </a:rPr>
              <a:t>Baseline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040560"/>
          </a:xfrm>
        </p:spPr>
        <p:txBody>
          <a:bodyPr/>
          <a:lstStyle/>
          <a:p>
            <a:r>
              <a:rPr lang="de-DE" dirty="0" err="1" smtClean="0">
                <a:solidFill>
                  <a:srgbClr val="7F7F7F"/>
                </a:solidFill>
              </a:rPr>
              <a:t>Step</a:t>
            </a:r>
            <a:r>
              <a:rPr lang="de-DE" dirty="0" smtClean="0">
                <a:solidFill>
                  <a:srgbClr val="7F7F7F"/>
                </a:solidFill>
              </a:rPr>
              <a:t> 3: </a:t>
            </a:r>
            <a:r>
              <a:rPr lang="de-DE" dirty="0" err="1" smtClean="0">
                <a:solidFill>
                  <a:srgbClr val="7F7F7F"/>
                </a:solidFill>
              </a:rPr>
              <a:t>Candidate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generation</a:t>
            </a:r>
            <a:endParaRPr lang="de-DE" dirty="0" smtClean="0">
              <a:solidFill>
                <a:srgbClr val="7F7F7F"/>
              </a:solidFill>
            </a:endParaRPr>
          </a:p>
          <a:p>
            <a:pPr lvl="1"/>
            <a:r>
              <a:rPr lang="de-DE" sz="2000" b="1" dirty="0" err="1" smtClean="0">
                <a:solidFill>
                  <a:srgbClr val="7F7F7F"/>
                </a:solidFill>
              </a:rPr>
              <a:t>Prominence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scoring</a:t>
            </a:r>
            <a:r>
              <a:rPr lang="de-DE" sz="2000" dirty="0" smtClean="0">
                <a:solidFill>
                  <a:srgbClr val="7F7F7F"/>
                </a:solidFill>
              </a:rPr>
              <a:t>: </a:t>
            </a:r>
          </a:p>
          <a:p>
            <a:pPr lvl="2"/>
            <a:r>
              <a:rPr lang="de-DE" sz="2000" dirty="0" err="1" smtClean="0">
                <a:solidFill>
                  <a:srgbClr val="7F7F7F"/>
                </a:solidFill>
              </a:rPr>
              <a:t>Answer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is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frequent</a:t>
            </a:r>
            <a:r>
              <a:rPr lang="de-DE" sz="2000" dirty="0" smtClean="0">
                <a:solidFill>
                  <a:srgbClr val="7F7F7F"/>
                </a:solidFill>
              </a:rPr>
              <a:t> in </a:t>
            </a:r>
            <a:r>
              <a:rPr lang="de-DE" sz="2000" dirty="0" err="1" smtClean="0">
                <a:solidFill>
                  <a:srgbClr val="7F7F7F"/>
                </a:solidFill>
              </a:rPr>
              <a:t>docs</a:t>
            </a:r>
            <a:endParaRPr lang="de-DE" sz="2000" dirty="0" smtClean="0">
              <a:solidFill>
                <a:srgbClr val="7F7F7F"/>
              </a:solidFill>
            </a:endParaRPr>
          </a:p>
          <a:p>
            <a:pPr lvl="2"/>
            <a:r>
              <a:rPr lang="de-DE" sz="2000" dirty="0" err="1" smtClean="0">
                <a:solidFill>
                  <a:srgbClr val="7F7F7F"/>
                </a:solidFill>
              </a:rPr>
              <a:t>Answer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is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frequent</a:t>
            </a:r>
            <a:r>
              <a:rPr lang="de-DE" sz="2000" dirty="0" smtClean="0">
                <a:solidFill>
                  <a:srgbClr val="7F7F7F"/>
                </a:solidFill>
              </a:rPr>
              <a:t> in </a:t>
            </a:r>
            <a:r>
              <a:rPr lang="de-DE" sz="2000" dirty="0" err="1" smtClean="0">
                <a:solidFill>
                  <a:srgbClr val="7F7F7F"/>
                </a:solidFill>
              </a:rPr>
              <a:t>sentences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similar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to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question</a:t>
            </a:r>
            <a:endParaRPr lang="de-DE" sz="2000" dirty="0" smtClean="0">
              <a:solidFill>
                <a:srgbClr val="7F7F7F"/>
              </a:solidFill>
            </a:endParaRPr>
          </a:p>
          <a:p>
            <a:pPr lvl="1"/>
            <a:r>
              <a:rPr lang="de-DE" sz="2000" b="1" dirty="0" smtClean="0">
                <a:solidFill>
                  <a:srgbClr val="7F7F7F"/>
                </a:solidFill>
              </a:rPr>
              <a:t>Type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scoring</a:t>
            </a:r>
            <a:r>
              <a:rPr lang="de-DE" sz="2000" dirty="0" smtClean="0">
                <a:solidFill>
                  <a:srgbClr val="7F7F7F"/>
                </a:solidFill>
              </a:rPr>
              <a:t>:</a:t>
            </a:r>
          </a:p>
          <a:p>
            <a:pPr lvl="2"/>
            <a:r>
              <a:rPr lang="de-DE" sz="2000" dirty="0" err="1" smtClean="0">
                <a:solidFill>
                  <a:srgbClr val="7F7F7F"/>
                </a:solidFill>
              </a:rPr>
              <a:t>Candidate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matches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question</a:t>
            </a:r>
            <a:r>
              <a:rPr lang="de-DE" sz="2000" dirty="0" smtClean="0">
                <a:solidFill>
                  <a:srgbClr val="7F7F7F"/>
                </a:solidFill>
              </a:rPr>
              <a:t> type</a:t>
            </a:r>
          </a:p>
          <a:p>
            <a:pPr lvl="1"/>
            <a:r>
              <a:rPr lang="de-DE" sz="2000" b="1" dirty="0" err="1" smtClean="0">
                <a:solidFill>
                  <a:srgbClr val="7F7F7F"/>
                </a:solidFill>
              </a:rPr>
              <a:t>Specificity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scoring</a:t>
            </a:r>
            <a:r>
              <a:rPr lang="de-DE" sz="2000" dirty="0" smtClean="0">
                <a:solidFill>
                  <a:srgbClr val="7F7F7F"/>
                </a:solidFill>
              </a:rPr>
              <a:t>:</a:t>
            </a:r>
          </a:p>
          <a:p>
            <a:pPr lvl="2"/>
            <a:r>
              <a:rPr lang="de-DE" sz="2000" dirty="0" smtClean="0">
                <a:solidFill>
                  <a:srgbClr val="7F7F7F"/>
                </a:solidFill>
              </a:rPr>
              <a:t>TFIDF</a:t>
            </a:r>
          </a:p>
          <a:p>
            <a:pPr lvl="1"/>
            <a:r>
              <a:rPr lang="de-DE" sz="2000" b="1" dirty="0" err="1" smtClean="0">
                <a:solidFill>
                  <a:srgbClr val="7F7F7F"/>
                </a:solidFill>
              </a:rPr>
              <a:t>Weighting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of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scores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through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logistic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regression</a:t>
            </a:r>
            <a:r>
              <a:rPr lang="de-DE" sz="2000" dirty="0" smtClean="0">
                <a:solidFill>
                  <a:srgbClr val="7F7F7F"/>
                </a:solidFill>
              </a:rPr>
              <a:t> on mini </a:t>
            </a:r>
            <a:r>
              <a:rPr lang="de-DE" sz="2000" dirty="0" err="1" smtClean="0">
                <a:solidFill>
                  <a:srgbClr val="7F7F7F"/>
                </a:solidFill>
              </a:rPr>
              <a:t>benchmark</a:t>
            </a:r>
            <a:endParaRPr lang="de-DE" sz="2000" dirty="0" smtClean="0">
              <a:solidFill>
                <a:srgbClr val="7F7F7F"/>
              </a:solidFill>
            </a:endParaRPr>
          </a:p>
          <a:p>
            <a:endParaRPr lang="de-DE" dirty="0" smtClean="0">
              <a:solidFill>
                <a:srgbClr val="7F7F7F"/>
              </a:solidFill>
            </a:endParaRPr>
          </a:p>
          <a:p>
            <a:r>
              <a:rPr lang="de-DE" dirty="0" err="1" smtClean="0">
                <a:solidFill>
                  <a:srgbClr val="7F7F7F"/>
                </a:solidFill>
              </a:rPr>
              <a:t>Step</a:t>
            </a:r>
            <a:r>
              <a:rPr lang="de-DE" dirty="0" smtClean="0">
                <a:solidFill>
                  <a:srgbClr val="7F7F7F"/>
                </a:solidFill>
              </a:rPr>
              <a:t> 4:</a:t>
            </a:r>
          </a:p>
          <a:p>
            <a:pPr lvl="1"/>
            <a:r>
              <a:rPr lang="de-DE" sz="2000" dirty="0" err="1" smtClean="0">
                <a:solidFill>
                  <a:srgbClr val="7F7F7F"/>
                </a:solidFill>
              </a:rPr>
              <a:t>Factoid</a:t>
            </a:r>
            <a:r>
              <a:rPr lang="de-DE" sz="2000" dirty="0" smtClean="0">
                <a:solidFill>
                  <a:srgbClr val="7F7F7F"/>
                </a:solidFill>
              </a:rPr>
              <a:t>: </a:t>
            </a:r>
            <a:r>
              <a:rPr lang="de-DE" sz="2000" dirty="0" err="1" smtClean="0">
                <a:solidFill>
                  <a:srgbClr val="7F7F7F"/>
                </a:solidFill>
              </a:rPr>
              <a:t>Answer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is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highest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scoring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candidate</a:t>
            </a:r>
            <a:endParaRPr lang="de-DE" sz="2000" dirty="0" smtClean="0">
              <a:solidFill>
                <a:srgbClr val="7F7F7F"/>
              </a:solidFill>
            </a:endParaRPr>
          </a:p>
          <a:p>
            <a:pPr lvl="1"/>
            <a:r>
              <a:rPr lang="de-DE" sz="2000" dirty="0" smtClean="0">
                <a:solidFill>
                  <a:srgbClr val="7F7F7F"/>
                </a:solidFill>
              </a:rPr>
              <a:t>List: </a:t>
            </a:r>
            <a:r>
              <a:rPr lang="de-DE" sz="2000" dirty="0" err="1" smtClean="0">
                <a:solidFill>
                  <a:srgbClr val="7F7F7F"/>
                </a:solidFill>
              </a:rPr>
              <a:t>Answer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are</a:t>
            </a:r>
            <a:r>
              <a:rPr lang="de-DE" sz="2000" dirty="0" smtClean="0">
                <a:solidFill>
                  <a:srgbClr val="7F7F7F"/>
                </a:solidFill>
              </a:rPr>
              <a:t> all </a:t>
            </a:r>
            <a:r>
              <a:rPr lang="de-DE" sz="2000" dirty="0" err="1" smtClean="0">
                <a:solidFill>
                  <a:srgbClr val="7F7F7F"/>
                </a:solidFill>
              </a:rPr>
              <a:t>above</a:t>
            </a:r>
            <a:r>
              <a:rPr lang="de-DE" sz="2000" dirty="0" smtClean="0">
                <a:solidFill>
                  <a:srgbClr val="7F7F7F"/>
                </a:solidFill>
              </a:rPr>
              <a:t> </a:t>
            </a:r>
            <a:r>
              <a:rPr lang="de-DE" sz="2000" dirty="0" err="1" smtClean="0">
                <a:solidFill>
                  <a:srgbClr val="7F7F7F"/>
                </a:solidFill>
              </a:rPr>
              <a:t>threshold</a:t>
            </a:r>
            <a:endParaRPr lang="de-DE" sz="2000" dirty="0" smtClean="0">
              <a:solidFill>
                <a:srgbClr val="7F7F7F"/>
              </a:solidFill>
            </a:endParaRPr>
          </a:p>
          <a:p>
            <a:pPr lvl="1"/>
            <a:endParaRPr lang="de-DE" sz="2000" dirty="0">
              <a:solidFill>
                <a:srgbClr val="7F7F7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28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7F7F7F"/>
                </a:solidFill>
              </a:rPr>
              <a:t>Baseline 6 out </a:t>
            </a:r>
            <a:r>
              <a:rPr lang="de-DE" dirty="0" err="1" smtClean="0">
                <a:solidFill>
                  <a:srgbClr val="7F7F7F"/>
                </a:solidFill>
              </a:rPr>
              <a:t>of</a:t>
            </a:r>
            <a:r>
              <a:rPr lang="de-DE" dirty="0" smtClean="0">
                <a:solidFill>
                  <a:srgbClr val="7F7F7F"/>
                </a:solidFill>
              </a:rPr>
              <a:t> 12 </a:t>
            </a:r>
            <a:r>
              <a:rPr lang="de-DE" dirty="0" err="1" smtClean="0">
                <a:solidFill>
                  <a:srgbClr val="7F7F7F"/>
                </a:solidFill>
              </a:rPr>
              <a:t>correct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5" name="Bild 4" descr="Screen shot 2013-09-26 at 10.21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077"/>
            <a:ext cx="9144000" cy="47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884" y="1700808"/>
            <a:ext cx="9144000" cy="2315344"/>
          </a:xfrm>
        </p:spPr>
        <p:txBody>
          <a:bodyPr/>
          <a:lstStyle/>
          <a:p>
            <a:pPr algn="r"/>
            <a:r>
              <a:rPr lang="de-DE" sz="9000" dirty="0" err="1" smtClean="0">
                <a:solidFill>
                  <a:srgbClr val="7F7F7F"/>
                </a:solidFill>
              </a:rPr>
              <a:t>Asking</a:t>
            </a:r>
            <a:r>
              <a:rPr lang="de-DE" sz="9000" dirty="0" smtClean="0">
                <a:solidFill>
                  <a:srgbClr val="7F7F7F"/>
                </a:solidFill>
              </a:rPr>
              <a:t> </a:t>
            </a:r>
            <a:r>
              <a:rPr lang="de-DE" sz="9000" dirty="0" err="1" smtClean="0">
                <a:solidFill>
                  <a:srgbClr val="7F7F7F"/>
                </a:solidFill>
              </a:rPr>
              <a:t>questions</a:t>
            </a:r>
            <a:r>
              <a:rPr lang="de-DE" sz="1800" dirty="0" smtClean="0">
                <a:solidFill>
                  <a:srgbClr val="7F7F7F"/>
                </a:solidFill>
              </a:rPr>
              <a:t/>
            </a:r>
            <a:br>
              <a:rPr lang="de-DE" sz="1800" dirty="0" smtClean="0">
                <a:solidFill>
                  <a:srgbClr val="7F7F7F"/>
                </a:solidFill>
              </a:rPr>
            </a:br>
            <a:r>
              <a:rPr lang="de-DE" sz="1800" dirty="0" smtClean="0">
                <a:solidFill>
                  <a:srgbClr val="7F7F7F"/>
                </a:solidFill>
              </a:rPr>
              <a:t/>
            </a:r>
            <a:br>
              <a:rPr lang="de-DE" sz="1800" dirty="0" smtClean="0">
                <a:solidFill>
                  <a:srgbClr val="7F7F7F"/>
                </a:solidFill>
              </a:rPr>
            </a:br>
            <a:r>
              <a:rPr lang="de-DE" sz="1800" dirty="0" smtClean="0">
                <a:solidFill>
                  <a:srgbClr val="7F7F7F"/>
                </a:solidFill>
              </a:rPr>
              <a:t>Maria </a:t>
            </a:r>
            <a:r>
              <a:rPr lang="de-DE" sz="1800" dirty="0" err="1" smtClean="0">
                <a:solidFill>
                  <a:srgbClr val="7F7F7F"/>
                </a:solidFill>
              </a:rPr>
              <a:t>Kissa</a:t>
            </a:r>
            <a:endParaRPr lang="de-DE" sz="1800" dirty="0">
              <a:solidFill>
                <a:srgbClr val="7F7F7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56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83" y="3140968"/>
            <a:ext cx="1320158" cy="87850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060848"/>
            <a:ext cx="1080120" cy="8640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609600"/>
            <a:ext cx="8928992" cy="1143000"/>
          </a:xfrm>
        </p:spPr>
        <p:txBody>
          <a:bodyPr/>
          <a:lstStyle/>
          <a:p>
            <a:r>
              <a:rPr lang="de-DE" sz="3600" dirty="0" smtClean="0">
                <a:solidFill>
                  <a:srgbClr val="7F7F7F"/>
                </a:solidFill>
              </a:rPr>
              <a:t>The </a:t>
            </a:r>
            <a:r>
              <a:rPr lang="de-DE" sz="3600" dirty="0" err="1" smtClean="0">
                <a:solidFill>
                  <a:srgbClr val="7F7F7F"/>
                </a:solidFill>
              </a:rPr>
              <a:t>cheapest</a:t>
            </a:r>
            <a:r>
              <a:rPr lang="de-DE" sz="3600" dirty="0" smtClean="0">
                <a:solidFill>
                  <a:srgbClr val="7F7F7F"/>
                </a:solidFill>
              </a:rPr>
              <a:t> </a:t>
            </a:r>
            <a:r>
              <a:rPr lang="de-DE" sz="3600" dirty="0" err="1" smtClean="0">
                <a:solidFill>
                  <a:srgbClr val="7F7F7F"/>
                </a:solidFill>
              </a:rPr>
              <a:t>clinical</a:t>
            </a:r>
            <a:r>
              <a:rPr lang="de-DE" sz="3600" dirty="0" smtClean="0">
                <a:solidFill>
                  <a:srgbClr val="7F7F7F"/>
                </a:solidFill>
              </a:rPr>
              <a:t> </a:t>
            </a:r>
            <a:r>
              <a:rPr lang="de-DE" sz="3600" dirty="0" err="1" smtClean="0">
                <a:solidFill>
                  <a:srgbClr val="7F7F7F"/>
                </a:solidFill>
              </a:rPr>
              <a:t>trial</a:t>
            </a:r>
            <a:endParaRPr lang="de-DE" sz="3600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8072" y="1988840"/>
            <a:ext cx="8708504" cy="4114800"/>
          </a:xfrm>
        </p:spPr>
        <p:txBody>
          <a:bodyPr/>
          <a:lstStyle/>
          <a:p>
            <a:r>
              <a:rPr lang="de-DE" sz="2600" dirty="0" smtClean="0">
                <a:solidFill>
                  <a:srgbClr val="7F7F7F"/>
                </a:solidFill>
              </a:rPr>
              <a:t>Fact 1: </a:t>
            </a:r>
            <a:r>
              <a:rPr lang="de-DE" sz="2600" dirty="0" err="1" smtClean="0">
                <a:solidFill>
                  <a:srgbClr val="7F7F7F"/>
                </a:solidFill>
              </a:rPr>
              <a:t>Tiejen</a:t>
            </a:r>
            <a:r>
              <a:rPr lang="de-DE" sz="2600" dirty="0" smtClean="0">
                <a:solidFill>
                  <a:srgbClr val="7F7F7F"/>
                </a:solidFill>
              </a:rPr>
              <a:t> 1975: </a:t>
            </a:r>
            <a:br>
              <a:rPr lang="de-DE" sz="2600" dirty="0" smtClean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“patients with </a:t>
            </a:r>
            <a:r>
              <a:rPr lang="en-US" sz="2000" b="1" dirty="0" smtClean="0">
                <a:solidFill>
                  <a:srgbClr val="7F7F7F"/>
                </a:solidFill>
              </a:rPr>
              <a:t>Raynaud’s syndrome</a:t>
            </a:r>
            <a:r>
              <a:rPr lang="en-US" sz="2000" dirty="0" smtClean="0">
                <a:solidFill>
                  <a:srgbClr val="7F7F7F"/>
                </a:solidFill>
              </a:rPr>
              <a:t>… increased </a:t>
            </a:r>
            <a:r>
              <a:rPr lang="en-US" sz="2000" b="1" dirty="0" smtClean="0">
                <a:solidFill>
                  <a:srgbClr val="7F7F7F"/>
                </a:solidFill>
              </a:rPr>
              <a:t>blood viscosity</a:t>
            </a:r>
            <a:r>
              <a:rPr lang="en-US" sz="2000" dirty="0" smtClean="0">
                <a:solidFill>
                  <a:srgbClr val="7F7F7F"/>
                </a:solidFill>
              </a:rPr>
              <a:t>”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7F7F7F"/>
                </a:solidFill>
              </a:rPr>
              <a:t> </a:t>
            </a:r>
          </a:p>
          <a:p>
            <a:r>
              <a:rPr lang="en-US" sz="2600" dirty="0" smtClean="0">
                <a:solidFill>
                  <a:srgbClr val="7F7F7F"/>
                </a:solidFill>
              </a:rPr>
              <a:t>Fact 2: Woodcock 1984: </a:t>
            </a:r>
            <a:br>
              <a:rPr lang="en-US" sz="2600" dirty="0" smtClean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“Beneficial effect of </a:t>
            </a:r>
            <a:r>
              <a:rPr lang="en-US" sz="2000" b="1" dirty="0" smtClean="0">
                <a:solidFill>
                  <a:srgbClr val="7F7F7F"/>
                </a:solidFill>
              </a:rPr>
              <a:t>fish oil</a:t>
            </a:r>
            <a:r>
              <a:rPr lang="en-US" sz="2000" dirty="0" smtClean="0">
                <a:solidFill>
                  <a:srgbClr val="7F7F7F"/>
                </a:solidFill>
              </a:rPr>
              <a:t> on </a:t>
            </a:r>
            <a:r>
              <a:rPr lang="en-US" sz="2000" b="1" dirty="0" smtClean="0">
                <a:solidFill>
                  <a:srgbClr val="7F7F7F"/>
                </a:solidFill>
              </a:rPr>
              <a:t>blood viscosity</a:t>
            </a:r>
            <a:r>
              <a:rPr lang="en-US" sz="2000" dirty="0" smtClean="0">
                <a:solidFill>
                  <a:srgbClr val="7F7F7F"/>
                </a:solidFill>
              </a:rPr>
              <a:t>”</a:t>
            </a:r>
          </a:p>
          <a:p>
            <a:endParaRPr lang="en-US" sz="2000" dirty="0" smtClean="0">
              <a:solidFill>
                <a:srgbClr val="7F7F7F"/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047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83" y="3140968"/>
            <a:ext cx="1320158" cy="87850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060848"/>
            <a:ext cx="1080120" cy="8640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609600"/>
            <a:ext cx="8928992" cy="1143000"/>
          </a:xfrm>
        </p:spPr>
        <p:txBody>
          <a:bodyPr/>
          <a:lstStyle/>
          <a:p>
            <a:r>
              <a:rPr lang="de-DE" sz="3600" dirty="0" smtClean="0">
                <a:solidFill>
                  <a:srgbClr val="7F7F7F"/>
                </a:solidFill>
              </a:rPr>
              <a:t>The </a:t>
            </a:r>
            <a:r>
              <a:rPr lang="de-DE" sz="3600" dirty="0" err="1" smtClean="0">
                <a:solidFill>
                  <a:srgbClr val="7F7F7F"/>
                </a:solidFill>
              </a:rPr>
              <a:t>cheapest</a:t>
            </a:r>
            <a:r>
              <a:rPr lang="de-DE" sz="3600" dirty="0" smtClean="0">
                <a:solidFill>
                  <a:srgbClr val="7F7F7F"/>
                </a:solidFill>
              </a:rPr>
              <a:t> </a:t>
            </a:r>
            <a:r>
              <a:rPr lang="de-DE" sz="3600" dirty="0" err="1" smtClean="0">
                <a:solidFill>
                  <a:srgbClr val="7F7F7F"/>
                </a:solidFill>
              </a:rPr>
              <a:t>clinical</a:t>
            </a:r>
            <a:r>
              <a:rPr lang="de-DE" sz="3600" dirty="0" smtClean="0">
                <a:solidFill>
                  <a:srgbClr val="7F7F7F"/>
                </a:solidFill>
              </a:rPr>
              <a:t> </a:t>
            </a:r>
            <a:r>
              <a:rPr lang="de-DE" sz="3600" dirty="0" err="1" smtClean="0">
                <a:solidFill>
                  <a:srgbClr val="7F7F7F"/>
                </a:solidFill>
              </a:rPr>
              <a:t>trial</a:t>
            </a:r>
            <a:endParaRPr lang="de-DE" sz="3600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8072" y="1988840"/>
            <a:ext cx="8708504" cy="4114800"/>
          </a:xfrm>
        </p:spPr>
        <p:txBody>
          <a:bodyPr/>
          <a:lstStyle/>
          <a:p>
            <a:r>
              <a:rPr lang="de-DE" sz="2600" dirty="0" smtClean="0">
                <a:solidFill>
                  <a:srgbClr val="7F7F7F"/>
                </a:solidFill>
              </a:rPr>
              <a:t>Fact 1: </a:t>
            </a:r>
            <a:r>
              <a:rPr lang="de-DE" sz="2600" dirty="0" err="1" smtClean="0">
                <a:solidFill>
                  <a:srgbClr val="7F7F7F"/>
                </a:solidFill>
              </a:rPr>
              <a:t>Tiejen</a:t>
            </a:r>
            <a:r>
              <a:rPr lang="de-DE" sz="2600" dirty="0" smtClean="0">
                <a:solidFill>
                  <a:srgbClr val="7F7F7F"/>
                </a:solidFill>
              </a:rPr>
              <a:t> 1975: </a:t>
            </a:r>
            <a:br>
              <a:rPr lang="de-DE" sz="2600" dirty="0" smtClean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“patients </a:t>
            </a:r>
            <a:r>
              <a:rPr lang="en-US" sz="2000" dirty="0">
                <a:solidFill>
                  <a:srgbClr val="7F7F7F"/>
                </a:solidFill>
              </a:rPr>
              <a:t>with </a:t>
            </a:r>
            <a:r>
              <a:rPr lang="en-US" sz="2000" b="1" dirty="0" smtClean="0">
                <a:solidFill>
                  <a:srgbClr val="7F7F7F"/>
                </a:solidFill>
              </a:rPr>
              <a:t>Raynaud’s </a:t>
            </a:r>
            <a:r>
              <a:rPr lang="en-US" sz="2000" b="1" dirty="0">
                <a:solidFill>
                  <a:srgbClr val="7F7F7F"/>
                </a:solidFill>
              </a:rPr>
              <a:t>syndrome</a:t>
            </a:r>
            <a:r>
              <a:rPr lang="en-US" sz="2000" dirty="0">
                <a:solidFill>
                  <a:srgbClr val="7F7F7F"/>
                </a:solidFill>
              </a:rPr>
              <a:t>… </a:t>
            </a:r>
            <a:r>
              <a:rPr lang="en-US" sz="2000" dirty="0" smtClean="0">
                <a:solidFill>
                  <a:srgbClr val="7F7F7F"/>
                </a:solidFill>
              </a:rPr>
              <a:t>increased </a:t>
            </a:r>
            <a:r>
              <a:rPr lang="en-US" sz="2000" b="1" dirty="0">
                <a:solidFill>
                  <a:srgbClr val="7F7F7F"/>
                </a:solidFill>
              </a:rPr>
              <a:t>blood </a:t>
            </a:r>
            <a:r>
              <a:rPr lang="en-US" sz="2000" b="1" dirty="0" smtClean="0">
                <a:solidFill>
                  <a:srgbClr val="7F7F7F"/>
                </a:solidFill>
              </a:rPr>
              <a:t>viscosity</a:t>
            </a:r>
            <a:r>
              <a:rPr lang="en-US" sz="2000" dirty="0" smtClean="0">
                <a:solidFill>
                  <a:srgbClr val="7F7F7F"/>
                </a:solidFill>
              </a:rPr>
              <a:t>”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7F7F7F"/>
                </a:solidFill>
              </a:rPr>
              <a:t> </a:t>
            </a:r>
          </a:p>
          <a:p>
            <a:r>
              <a:rPr lang="en-US" sz="2600" dirty="0">
                <a:solidFill>
                  <a:srgbClr val="7F7F7F"/>
                </a:solidFill>
              </a:rPr>
              <a:t>Fact 2: </a:t>
            </a:r>
            <a:r>
              <a:rPr lang="en-US" sz="2600" dirty="0" smtClean="0">
                <a:solidFill>
                  <a:srgbClr val="7F7F7F"/>
                </a:solidFill>
              </a:rPr>
              <a:t>Woodcock 1984: </a:t>
            </a:r>
            <a:br>
              <a:rPr lang="en-US" sz="2600" dirty="0" smtClean="0">
                <a:solidFill>
                  <a:srgbClr val="7F7F7F"/>
                </a:solidFill>
              </a:rPr>
            </a:br>
            <a:r>
              <a:rPr lang="en-US" sz="2000" dirty="0" smtClean="0">
                <a:solidFill>
                  <a:srgbClr val="7F7F7F"/>
                </a:solidFill>
              </a:rPr>
              <a:t>“Beneficial </a:t>
            </a:r>
            <a:r>
              <a:rPr lang="en-US" sz="2000" dirty="0">
                <a:solidFill>
                  <a:srgbClr val="7F7F7F"/>
                </a:solidFill>
              </a:rPr>
              <a:t>effect of </a:t>
            </a:r>
            <a:r>
              <a:rPr lang="en-US" sz="2000" b="1" dirty="0">
                <a:solidFill>
                  <a:srgbClr val="7F7F7F"/>
                </a:solidFill>
              </a:rPr>
              <a:t>fish oil</a:t>
            </a:r>
            <a:r>
              <a:rPr lang="en-US" sz="2000" dirty="0">
                <a:solidFill>
                  <a:srgbClr val="7F7F7F"/>
                </a:solidFill>
              </a:rPr>
              <a:t> on </a:t>
            </a:r>
            <a:r>
              <a:rPr lang="en-US" sz="2000" b="1" dirty="0">
                <a:solidFill>
                  <a:srgbClr val="7F7F7F"/>
                </a:solidFill>
              </a:rPr>
              <a:t>blood </a:t>
            </a:r>
            <a:r>
              <a:rPr lang="en-US" sz="2000" b="1" dirty="0" smtClean="0">
                <a:solidFill>
                  <a:srgbClr val="7F7F7F"/>
                </a:solidFill>
              </a:rPr>
              <a:t>viscosity</a:t>
            </a:r>
            <a:r>
              <a:rPr lang="en-US" sz="2000" dirty="0" smtClean="0">
                <a:solidFill>
                  <a:srgbClr val="7F7F7F"/>
                </a:solidFill>
              </a:rPr>
              <a:t>”</a:t>
            </a:r>
          </a:p>
          <a:p>
            <a:endParaRPr lang="en-US" sz="2000" dirty="0" smtClean="0">
              <a:solidFill>
                <a:srgbClr val="7F7F7F"/>
              </a:solidFill>
            </a:endParaRPr>
          </a:p>
          <a:p>
            <a:r>
              <a:rPr lang="en-US" sz="2600" dirty="0" smtClean="0">
                <a:solidFill>
                  <a:srgbClr val="7F7F7F"/>
                </a:solidFill>
              </a:rPr>
              <a:t>Hypothesis = Fact 1 + Fact 2:  </a:t>
            </a:r>
            <a:r>
              <a:rPr lang="en-US" sz="2600" b="1" dirty="0" smtClean="0">
                <a:solidFill>
                  <a:srgbClr val="7F7F7F"/>
                </a:solidFill>
              </a:rPr>
              <a:t>Swanson 1986</a:t>
            </a:r>
            <a:r>
              <a:rPr lang="en-US" sz="2600" dirty="0" smtClean="0">
                <a:solidFill>
                  <a:srgbClr val="7F7F7F"/>
                </a:solidFill>
              </a:rPr>
              <a:t/>
            </a:r>
            <a:br>
              <a:rPr lang="en-US" sz="2600" dirty="0" smtClean="0">
                <a:solidFill>
                  <a:srgbClr val="7F7F7F"/>
                </a:solidFill>
              </a:rPr>
            </a:br>
            <a:r>
              <a:rPr lang="en-US" sz="2000" b="1" dirty="0" smtClean="0">
                <a:solidFill>
                  <a:srgbClr val="7F7F7F"/>
                </a:solidFill>
              </a:rPr>
              <a:t>Fish oil</a:t>
            </a:r>
            <a:r>
              <a:rPr lang="en-US" sz="2000" dirty="0" smtClean="0">
                <a:solidFill>
                  <a:srgbClr val="7F7F7F"/>
                </a:solidFill>
              </a:rPr>
              <a:t> as treatment of </a:t>
            </a:r>
            <a:r>
              <a:rPr lang="en-US" sz="2000" b="1" dirty="0" smtClean="0">
                <a:solidFill>
                  <a:srgbClr val="7F7F7F"/>
                </a:solidFill>
              </a:rPr>
              <a:t>Raynaud’s syndrome</a:t>
            </a:r>
          </a:p>
          <a:p>
            <a:endParaRPr lang="en-US" sz="2000" b="1" dirty="0" smtClean="0">
              <a:solidFill>
                <a:srgbClr val="7F7F7F"/>
              </a:solidFill>
            </a:endParaRPr>
          </a:p>
          <a:p>
            <a:r>
              <a:rPr lang="en-US" sz="2600" dirty="0" err="1" smtClean="0">
                <a:solidFill>
                  <a:srgbClr val="7F7F7F"/>
                </a:solidFill>
              </a:rPr>
              <a:t>Valdidation</a:t>
            </a:r>
            <a:r>
              <a:rPr lang="en-US" sz="2600" dirty="0" smtClean="0">
                <a:solidFill>
                  <a:srgbClr val="7F7F7F"/>
                </a:solidFill>
              </a:rPr>
              <a:t>: </a:t>
            </a:r>
            <a:r>
              <a:rPr lang="de-DE" sz="2600" dirty="0" err="1" smtClean="0">
                <a:solidFill>
                  <a:srgbClr val="7F7F7F"/>
                </a:solidFill>
                <a:latin typeface="Verdana" charset="0"/>
              </a:rPr>
              <a:t>DiGiacomo</a:t>
            </a:r>
            <a:r>
              <a:rPr lang="de-DE" sz="2600" dirty="0" smtClean="0">
                <a:solidFill>
                  <a:srgbClr val="7F7F7F"/>
                </a:solidFill>
                <a:latin typeface="Verdana" charset="0"/>
              </a:rPr>
              <a:t> 1989</a:t>
            </a:r>
            <a:endParaRPr lang="de-DE" sz="2600" dirty="0">
              <a:solidFill>
                <a:srgbClr val="7F7F7F"/>
              </a:solidFill>
              <a:latin typeface="Verdana" charset="0"/>
            </a:endParaRPr>
          </a:p>
          <a:p>
            <a:endParaRPr lang="en-US" dirty="0">
              <a:solidFill>
                <a:srgbClr val="7F7F7F"/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62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C23D304-03FD-F544-9002-BBC9D32EC1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51520" y="260648"/>
            <a:ext cx="8712968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8316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rPr>
              <a:t>Drug-target prediction by </a:t>
            </a:r>
            <a:br>
              <a:rPr lang="en-US" dirty="0" smtClean="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rPr>
              <a:t>side effect similarity</a:t>
            </a:r>
            <a:endParaRPr lang="en-US" dirty="0">
              <a:solidFill>
                <a:srgbClr val="7F7F7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Bild 2" descr="Screen shot 2013-09-23 at 10.01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875" y="1700808"/>
            <a:ext cx="10022799" cy="453650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95536" y="3645024"/>
            <a:ext cx="353864" cy="1200328"/>
          </a:xfrm>
          <a:prstGeom prst="rect">
            <a:avLst/>
          </a:prstGeom>
          <a:solidFill>
            <a:srgbClr val="AAD2FF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8244408" y="3861048"/>
            <a:ext cx="353864" cy="1200328"/>
          </a:xfrm>
          <a:prstGeom prst="rect">
            <a:avLst/>
          </a:prstGeom>
          <a:solidFill>
            <a:srgbClr val="AAD2FF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783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dirty="0" err="1">
                <a:solidFill>
                  <a:srgbClr val="7F7F7F"/>
                </a:solidFill>
              </a:rPr>
              <a:t>Conclusions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8840"/>
            <a:ext cx="8676456" cy="4176464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de-DE" dirty="0" err="1" smtClean="0">
                <a:solidFill>
                  <a:srgbClr val="7F7F7F"/>
                </a:solidFill>
              </a:rPr>
              <a:t>GoPubMed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answers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questions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interactively</a:t>
            </a:r>
            <a:endParaRPr lang="de-DE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err="1" smtClean="0">
                <a:solidFill>
                  <a:srgbClr val="7F7F7F"/>
                </a:solidFill>
              </a:rPr>
              <a:t>GoPubMed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helps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asking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questions</a:t>
            </a:r>
            <a:endParaRPr lang="de-DE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smtClean="0">
                <a:solidFill>
                  <a:srgbClr val="7F7F7F"/>
                </a:solidFill>
              </a:rPr>
              <a:t>User, </a:t>
            </a:r>
            <a:r>
              <a:rPr lang="de-DE" dirty="0" err="1" smtClean="0">
                <a:solidFill>
                  <a:srgbClr val="7F7F7F"/>
                </a:solidFill>
              </a:rPr>
              <a:t>user</a:t>
            </a:r>
            <a:r>
              <a:rPr lang="de-DE" dirty="0" smtClean="0">
                <a:solidFill>
                  <a:srgbClr val="7F7F7F"/>
                </a:solidFill>
              </a:rPr>
              <a:t>, </a:t>
            </a:r>
            <a:r>
              <a:rPr lang="de-DE" dirty="0" err="1" smtClean="0">
                <a:solidFill>
                  <a:srgbClr val="7F7F7F"/>
                </a:solidFill>
              </a:rPr>
              <a:t>user</a:t>
            </a:r>
            <a:endParaRPr lang="de-DE" dirty="0" smtClean="0">
              <a:solidFill>
                <a:srgbClr val="7F7F7F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dirty="0" smtClean="0">
                <a:solidFill>
                  <a:srgbClr val="7F7F7F"/>
                </a:solidFill>
              </a:rPr>
              <a:t>Mine </a:t>
            </a:r>
            <a:r>
              <a:rPr lang="de-DE" dirty="0" err="1" smtClean="0">
                <a:solidFill>
                  <a:srgbClr val="7F7F7F"/>
                </a:solidFill>
              </a:rPr>
              <a:t>user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behaviour</a:t>
            </a:r>
            <a:endParaRPr lang="de-DE" dirty="0" smtClean="0">
              <a:solidFill>
                <a:srgbClr val="7F7F7F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dirty="0" err="1" smtClean="0">
                <a:solidFill>
                  <a:srgbClr val="7F7F7F"/>
                </a:solidFill>
              </a:rPr>
              <a:t>For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whom</a:t>
            </a:r>
            <a:r>
              <a:rPr lang="de-DE" dirty="0" smtClean="0">
                <a:solidFill>
                  <a:srgbClr val="7F7F7F"/>
                </a:solidFill>
              </a:rPr>
              <a:t>? </a:t>
            </a:r>
            <a:r>
              <a:rPr lang="de-DE" dirty="0" err="1" smtClean="0">
                <a:solidFill>
                  <a:srgbClr val="7F7F7F"/>
                </a:solidFill>
              </a:rPr>
              <a:t>Which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goal</a:t>
            </a:r>
            <a:r>
              <a:rPr lang="de-DE" dirty="0" smtClean="0">
                <a:solidFill>
                  <a:srgbClr val="7F7F7F"/>
                </a:solidFill>
              </a:rPr>
              <a:t>?</a:t>
            </a:r>
            <a:endParaRPr lang="de-DE" dirty="0" smtClean="0">
              <a:solidFill>
                <a:srgbClr val="7F7F7F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dirty="0" err="1" smtClean="0">
                <a:solidFill>
                  <a:srgbClr val="7F7F7F"/>
                </a:solidFill>
              </a:rPr>
              <a:t>What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is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interestingness</a:t>
            </a:r>
            <a:r>
              <a:rPr lang="de-DE" dirty="0" smtClean="0">
                <a:solidFill>
                  <a:srgbClr val="7F7F7F"/>
                </a:solidFill>
              </a:rPr>
              <a:t>?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dirty="0" err="1" smtClean="0">
                <a:solidFill>
                  <a:srgbClr val="7F7F7F"/>
                </a:solidFill>
              </a:rPr>
              <a:t>Explain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at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the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right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level</a:t>
            </a:r>
            <a:endParaRPr lang="de-DE" dirty="0" smtClean="0">
              <a:solidFill>
                <a:srgbClr val="7F7F7F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de-DE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DE" dirty="0" smtClean="0">
                <a:solidFill>
                  <a:srgbClr val="7F7F7F"/>
                </a:solidFill>
              </a:rPr>
              <a:t>Data, </a:t>
            </a:r>
            <a:r>
              <a:rPr lang="de-DE" dirty="0" err="1" smtClean="0">
                <a:solidFill>
                  <a:srgbClr val="7F7F7F"/>
                </a:solidFill>
              </a:rPr>
              <a:t>data</a:t>
            </a:r>
            <a:r>
              <a:rPr lang="de-DE" dirty="0" smtClean="0">
                <a:solidFill>
                  <a:srgbClr val="7F7F7F"/>
                </a:solidFill>
              </a:rPr>
              <a:t>, </a:t>
            </a:r>
            <a:r>
              <a:rPr lang="de-DE" dirty="0" err="1" smtClean="0">
                <a:solidFill>
                  <a:srgbClr val="7F7F7F"/>
                </a:solidFill>
              </a:rPr>
              <a:t>data</a:t>
            </a:r>
            <a:endParaRPr lang="de-DE" dirty="0" smtClean="0">
              <a:solidFill>
                <a:srgbClr val="7F7F7F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dirty="0" err="1" smtClean="0">
                <a:solidFill>
                  <a:srgbClr val="7F7F7F"/>
                </a:solidFill>
              </a:rPr>
              <a:t>Ontologies</a:t>
            </a:r>
            <a:r>
              <a:rPr lang="de-DE" dirty="0" smtClean="0">
                <a:solidFill>
                  <a:srgbClr val="7F7F7F"/>
                </a:solidFill>
              </a:rPr>
              <a:t>: </a:t>
            </a:r>
            <a:r>
              <a:rPr lang="de-DE" dirty="0" err="1" smtClean="0">
                <a:solidFill>
                  <a:srgbClr val="7F7F7F"/>
                </a:solidFill>
              </a:rPr>
              <a:t>How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to</a:t>
            </a:r>
            <a:r>
              <a:rPr lang="de-DE" dirty="0" smtClean="0">
                <a:solidFill>
                  <a:srgbClr val="7F7F7F"/>
                </a:solidFill>
              </a:rPr>
              <a:t> trade-off </a:t>
            </a:r>
            <a:r>
              <a:rPr lang="de-DE" dirty="0" err="1" smtClean="0">
                <a:solidFill>
                  <a:srgbClr val="7F7F7F"/>
                </a:solidFill>
              </a:rPr>
              <a:t>automation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quality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and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use</a:t>
            </a:r>
            <a:endParaRPr lang="de-DE" dirty="0" smtClean="0">
              <a:solidFill>
                <a:srgbClr val="7F7F7F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de-DE" dirty="0" err="1" smtClean="0">
                <a:solidFill>
                  <a:srgbClr val="7F7F7F"/>
                </a:solidFill>
              </a:rPr>
              <a:t>Ambiguity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is</a:t>
            </a:r>
            <a:r>
              <a:rPr lang="de-DE" dirty="0" smtClean="0">
                <a:solidFill>
                  <a:srgbClr val="7F7F7F"/>
                </a:solidFill>
              </a:rPr>
              <a:t> not </a:t>
            </a:r>
            <a:r>
              <a:rPr lang="de-DE" dirty="0" err="1" smtClean="0">
                <a:solidFill>
                  <a:srgbClr val="7F7F7F"/>
                </a:solidFill>
              </a:rPr>
              <a:t>the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main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problem</a:t>
            </a:r>
            <a:endParaRPr lang="de-DE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DE" dirty="0" smtClean="0">
              <a:solidFill>
                <a:srgbClr val="7F7F7F"/>
              </a:solidFill>
            </a:endParaRPr>
          </a:p>
        </p:txBody>
      </p:sp>
      <p:sp>
        <p:nvSpPr>
          <p:cNvPr id="10957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4D5A6-2E88-2246-970B-24FE590D11F6}" type="slidenum">
              <a:rPr lang="de-DE" smtClean="0"/>
              <a:pPr/>
              <a:t>17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5767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2" descr="TheTeamBehind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1556792"/>
            <a:ext cx="3587998" cy="2293730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07524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dirty="0" err="1" smtClean="0"/>
              <a:t>Acknowledgements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043608" y="5877272"/>
            <a:ext cx="4699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Funding</a:t>
            </a:r>
            <a:r>
              <a:rPr lang="de-DE" dirty="0" smtClean="0"/>
              <a:t>: DFG, EU, BMBF, </a:t>
            </a:r>
            <a:r>
              <a:rPr lang="de-DE" dirty="0" err="1" smtClean="0"/>
              <a:t>BMWi</a:t>
            </a:r>
            <a:endParaRPr lang="de-DE" dirty="0"/>
          </a:p>
        </p:txBody>
      </p:sp>
      <p:pic>
        <p:nvPicPr>
          <p:cNvPr id="5" name="Picture 4" descr="TI_05_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5157192"/>
            <a:ext cx="75612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628800"/>
            <a:ext cx="3240360" cy="215808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4077072"/>
            <a:ext cx="702931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0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a „</a:t>
            </a:r>
            <a:r>
              <a:rPr lang="de-DE" dirty="0" err="1" smtClean="0"/>
              <a:t>defined</a:t>
            </a:r>
            <a:r>
              <a:rPr lang="de-DE" dirty="0" smtClean="0"/>
              <a:t>“ </a:t>
            </a:r>
            <a:r>
              <a:rPr lang="de-DE" dirty="0" err="1" smtClean="0"/>
              <a:t>entity</a:t>
            </a:r>
            <a:r>
              <a:rPr lang="de-DE" dirty="0" smtClean="0"/>
              <a:t>, e.g. </a:t>
            </a:r>
            <a:r>
              <a:rPr lang="de-DE" dirty="0" err="1" smtClean="0"/>
              <a:t>gene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, </a:t>
            </a:r>
            <a:r>
              <a:rPr lang="de-DE" dirty="0" err="1" smtClean="0"/>
              <a:t>chromosomal</a:t>
            </a:r>
            <a:r>
              <a:rPr lang="de-DE" dirty="0" smtClean="0"/>
              <a:t> </a:t>
            </a:r>
            <a:r>
              <a:rPr lang="de-DE" dirty="0" err="1" smtClean="0"/>
              <a:t>location</a:t>
            </a:r>
            <a:r>
              <a:rPr lang="de-DE" dirty="0" smtClean="0"/>
              <a:t>, etc.?</a:t>
            </a:r>
          </a:p>
          <a:p>
            <a:endParaRPr lang="de-DE" dirty="0"/>
          </a:p>
          <a:p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a </a:t>
            </a:r>
            <a:r>
              <a:rPr lang="de-DE" dirty="0" err="1" smtClean="0"/>
              <a:t>mere</a:t>
            </a:r>
            <a:r>
              <a:rPr lang="de-DE" dirty="0" smtClean="0"/>
              <a:t> </a:t>
            </a:r>
            <a:r>
              <a:rPr lang="de-DE" dirty="0" err="1" smtClean="0"/>
              <a:t>string</a:t>
            </a:r>
            <a:r>
              <a:rPr lang="de-DE" dirty="0" smtClean="0"/>
              <a:t>, e.g. </a:t>
            </a:r>
            <a:r>
              <a:rPr lang="de-DE" dirty="0" err="1" smtClean="0"/>
              <a:t>ontology</a:t>
            </a:r>
            <a:r>
              <a:rPr lang="de-DE" dirty="0" smtClean="0"/>
              <a:t> </a:t>
            </a:r>
            <a:r>
              <a:rPr lang="de-DE" dirty="0" err="1" smtClean="0"/>
              <a:t>term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>
            <a:off x="812800" y="-115888"/>
            <a:ext cx="8331200" cy="1166813"/>
          </a:xfrm>
        </p:spPr>
        <p:txBody>
          <a:bodyPr lIns="0" tIns="83160" rIns="0" bIns="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Entity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5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C23D304-03FD-F544-9002-BBC9D32EC17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" name="Picture 3" descr="pubmedLogoG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840093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3573016"/>
            <a:ext cx="32131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618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-914400" y="6629400"/>
            <a:ext cx="1293813" cy="379413"/>
          </a:xfrm>
          <a:noFill/>
        </p:spPr>
        <p:txBody>
          <a:bodyPr/>
          <a:lstStyle/>
          <a:p>
            <a:fld id="{75856B86-AF9B-304F-94D5-8421E47F37F7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09571" name="Rectangle 1"/>
          <p:cNvSpPr>
            <a:spLocks noGrp="1" noChangeArrowheads="1"/>
          </p:cNvSpPr>
          <p:nvPr>
            <p:ph type="title"/>
          </p:nvPr>
        </p:nvSpPr>
        <p:spPr>
          <a:xfrm>
            <a:off x="812800" y="-115888"/>
            <a:ext cx="8331200" cy="1166813"/>
          </a:xfrm>
        </p:spPr>
        <p:txBody>
          <a:bodyPr lIns="0" tIns="83160" rIns="0" bIns="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/>
              <a:t>Gene mention identification</a:t>
            </a:r>
          </a:p>
        </p:txBody>
      </p:sp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228600" y="6392863"/>
            <a:ext cx="8499475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>
                <a:solidFill>
                  <a:srgbClr val="000000"/>
                </a:solidFill>
                <a:ea typeface="DejaVu Sans" charset="0"/>
                <a:cs typeface="DejaVu Sans" charset="0"/>
              </a:rPr>
              <a:t>Gene mention normalization and interaction extraction with context models and sentence motifs</a:t>
            </a: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000000"/>
                </a:solidFill>
                <a:ea typeface="DejaVu Sans" charset="0"/>
                <a:cs typeface="DejaVu Sans" charset="0"/>
              </a:rPr>
              <a:t>Hakenberg, Plake, Royer, Strobelt, Leser and Schroeder.</a:t>
            </a:r>
            <a:r>
              <a:rPr lang="en-US" sz="1400" i="1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1400" b="1" i="1">
                <a:solidFill>
                  <a:srgbClr val="000000"/>
                </a:solidFill>
                <a:ea typeface="DejaVu Sans" charset="0"/>
                <a:cs typeface="DejaVu Sans" charset="0"/>
              </a:rPr>
              <a:t>Genome Biology 2008.</a:t>
            </a:r>
          </a:p>
        </p:txBody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410200"/>
          </a:xfrm>
        </p:spPr>
        <p:txBody>
          <a:bodyPr lIns="0" tIns="6048" rIns="0" bIns="0"/>
          <a:lstStyle/>
          <a:p>
            <a:pPr marL="341313" indent="-341313" eaLnBrk="1" hangingPunct="1">
              <a:buFont typeface="Helvetica 65 Medium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600"/>
              <a:t>Best result at BioCreative II, current F-measure: 86%</a:t>
            </a:r>
          </a:p>
        </p:txBody>
      </p:sp>
      <p:pic>
        <p:nvPicPr>
          <p:cNvPr id="1095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3" y="1843088"/>
            <a:ext cx="7740650" cy="4211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700808"/>
            <a:ext cx="8362950" cy="4248472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GB" sz="3000" kern="0" dirty="0" smtClean="0">
                <a:latin typeface="Arial"/>
                <a:cs typeface="Arial"/>
              </a:rPr>
              <a:t>On a sample of almost 4,000 MeSH terms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GB" sz="3000" kern="0" dirty="0" smtClean="0"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GB" sz="3000" kern="0" dirty="0" smtClean="0">
                <a:latin typeface="Arial"/>
                <a:cs typeface="Arial"/>
              </a:rPr>
              <a:t>7% </a:t>
            </a:r>
            <a:r>
              <a:rPr lang="en-GB" sz="3000" kern="0" dirty="0">
                <a:latin typeface="Arial"/>
                <a:cs typeface="Arial"/>
              </a:rPr>
              <a:t>ambiguous terms according to </a:t>
            </a:r>
            <a:r>
              <a:rPr lang="en-GB" sz="3000" kern="0" dirty="0" err="1" smtClean="0">
                <a:latin typeface="Arial"/>
                <a:cs typeface="Arial"/>
              </a:rPr>
              <a:t>WordNet</a:t>
            </a:r>
            <a:endParaRPr lang="en-GB" sz="3000" kern="0" dirty="0" smtClean="0">
              <a:latin typeface="Arial"/>
              <a:cs typeface="Arial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GB" sz="3000" kern="0" dirty="0"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GB" sz="3000" kern="0" dirty="0">
                <a:latin typeface="Arial"/>
                <a:cs typeface="Arial"/>
              </a:rPr>
              <a:t>6</a:t>
            </a:r>
            <a:r>
              <a:rPr lang="en-GB" sz="3000" kern="0" dirty="0" smtClean="0">
                <a:latin typeface="Arial"/>
                <a:cs typeface="Arial"/>
              </a:rPr>
              <a:t>% </a:t>
            </a:r>
            <a:r>
              <a:rPr lang="en-GB" sz="3000" kern="0" dirty="0">
                <a:latin typeface="Arial"/>
                <a:cs typeface="Arial"/>
              </a:rPr>
              <a:t>ambiguous terms according to Wiki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GB" sz="3000" kern="0" dirty="0">
              <a:latin typeface="Arial"/>
              <a:cs typeface="Arial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GB" sz="3000" kern="0" dirty="0" smtClean="0">
                <a:latin typeface="Arial"/>
                <a:cs typeface="Arial"/>
              </a:rPr>
              <a:t>18% </a:t>
            </a:r>
            <a:r>
              <a:rPr lang="en-GB" sz="3000" kern="0" dirty="0">
                <a:latin typeface="Arial"/>
                <a:cs typeface="Arial"/>
              </a:rPr>
              <a:t>ambiguous terms according to UMLS</a:t>
            </a:r>
            <a:endParaRPr lang="en-US" sz="3000" kern="0" dirty="0">
              <a:latin typeface="Arial"/>
              <a:cs typeface="Arial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812800" y="-115888"/>
            <a:ext cx="8331200" cy="1166813"/>
          </a:xfrm>
          <a:prstGeom prst="rect">
            <a:avLst/>
          </a:prstGeom>
        </p:spPr>
        <p:txBody>
          <a:bodyPr lIns="0" tIns="83160" r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Ambiguity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5148064" y="6550223"/>
            <a:ext cx="3847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Arial"/>
                <a:cs typeface="Arial"/>
              </a:rPr>
              <a:t>Tsatsaronis</a:t>
            </a:r>
            <a:r>
              <a:rPr lang="de-DE" sz="1400" dirty="0" smtClean="0">
                <a:latin typeface="Arial"/>
                <a:cs typeface="Arial"/>
              </a:rPr>
              <a:t> et al. Biomedical </a:t>
            </a:r>
            <a:r>
              <a:rPr lang="de-DE" sz="1400" dirty="0" err="1" smtClean="0">
                <a:latin typeface="Arial"/>
                <a:cs typeface="Arial"/>
              </a:rPr>
              <a:t>Semantics</a:t>
            </a:r>
            <a:r>
              <a:rPr lang="de-DE" sz="1400" dirty="0" smtClean="0">
                <a:latin typeface="Arial"/>
                <a:cs typeface="Arial"/>
              </a:rPr>
              <a:t>, 2012</a:t>
            </a:r>
            <a:endParaRPr lang="de-D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47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496944" cy="1143000"/>
          </a:xfrm>
        </p:spPr>
        <p:txBody>
          <a:bodyPr/>
          <a:lstStyle/>
          <a:p>
            <a:pPr algn="r"/>
            <a:r>
              <a:rPr lang="en-US" sz="2400" dirty="0">
                <a:solidFill>
                  <a:srgbClr val="7F7F7F"/>
                </a:solidFill>
              </a:rPr>
              <a:t>Tell me thy company, and I'll tell thee what thou art.</a:t>
            </a:r>
            <a:br>
              <a:rPr lang="en-US" sz="2400" dirty="0">
                <a:solidFill>
                  <a:srgbClr val="7F7F7F"/>
                </a:solidFill>
              </a:rPr>
            </a:br>
            <a:r>
              <a:rPr lang="en-US" sz="1400" dirty="0" smtClean="0">
                <a:solidFill>
                  <a:srgbClr val="7F7F7F"/>
                </a:solidFill>
              </a:rPr>
              <a:t>Miguel </a:t>
            </a:r>
            <a:r>
              <a:rPr lang="en-US" sz="1400" dirty="0">
                <a:solidFill>
                  <a:srgbClr val="7F7F7F"/>
                </a:solidFill>
              </a:rPr>
              <a:t>de Cervantes (1547-1616</a:t>
            </a:r>
            <a:r>
              <a:rPr lang="en-US" sz="1400" dirty="0" smtClean="0">
                <a:solidFill>
                  <a:srgbClr val="7F7F7F"/>
                </a:solidFill>
              </a:rPr>
              <a:t>)</a:t>
            </a:r>
            <a:endParaRPr lang="de-DE" sz="1400" dirty="0">
              <a:solidFill>
                <a:srgbClr val="7F7F7F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32D2C-EB83-8A41-9767-A55D61ADD20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4" name="Picture 4" descr="development_global_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694608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23728" y="404664"/>
            <a:ext cx="5059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7F7F7F"/>
                </a:solidFill>
              </a:rPr>
              <a:t>That‘s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why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machine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learning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works</a:t>
            </a:r>
            <a:r>
              <a:rPr lang="de-DE" dirty="0" smtClean="0">
                <a:solidFill>
                  <a:srgbClr val="7F7F7F"/>
                </a:solidFill>
              </a:rPr>
              <a:t>!</a:t>
            </a:r>
            <a:endParaRPr lang="de-DE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4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556792"/>
            <a:ext cx="9036496" cy="3744416"/>
          </a:xfrm>
        </p:spPr>
        <p:txBody>
          <a:bodyPr/>
          <a:lstStyle/>
          <a:p>
            <a:r>
              <a:rPr lang="de-DE" sz="8500" dirty="0" smtClean="0"/>
              <a:t>80% x 80% x 80% = </a:t>
            </a:r>
            <a:br>
              <a:rPr lang="de-DE" sz="8500" dirty="0" smtClean="0"/>
            </a:br>
            <a:r>
              <a:rPr lang="de-DE" sz="8500" dirty="0" smtClean="0"/>
              <a:t>50%</a:t>
            </a:r>
            <a:endParaRPr lang="de-DE" sz="85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771800" y="260648"/>
            <a:ext cx="3264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solidFill>
                  <a:srgbClr val="7F7F7F"/>
                </a:solidFill>
              </a:rPr>
              <a:t>Relationships</a:t>
            </a:r>
            <a:endParaRPr lang="de-DE" sz="4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8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1143000"/>
          </a:xfrm>
        </p:spPr>
        <p:txBody>
          <a:bodyPr/>
          <a:lstStyle/>
          <a:p>
            <a:r>
              <a:rPr lang="de-DE" dirty="0" smtClean="0"/>
              <a:t>Patterns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Multiple </a:t>
            </a:r>
            <a:r>
              <a:rPr lang="de-DE" dirty="0" err="1" smtClean="0"/>
              <a:t>Sequence</a:t>
            </a:r>
            <a:r>
              <a:rPr lang="de-DE" dirty="0" smtClean="0"/>
              <a:t> </a:t>
            </a:r>
            <a:r>
              <a:rPr lang="de-DE" dirty="0" err="1" smtClean="0"/>
              <a:t>Alignment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8755" b="-18755"/>
          <a:stretch>
            <a:fillRect/>
          </a:stretch>
        </p:blipFill>
        <p:spPr>
          <a:xfrm>
            <a:off x="899592" y="1340768"/>
            <a:ext cx="7416824" cy="392655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267744" y="5085184"/>
            <a:ext cx="53563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/>
              <a:t>60% F-score </a:t>
            </a:r>
            <a:r>
              <a:rPr lang="de-DE" sz="1400" dirty="0" smtClean="0"/>
              <a:t>(</a:t>
            </a:r>
            <a:r>
              <a:rPr lang="de-DE" sz="1400" dirty="0" err="1" smtClean="0"/>
              <a:t>no</a:t>
            </a:r>
            <a:r>
              <a:rPr lang="de-DE" sz="1400" dirty="0" smtClean="0"/>
              <a:t> </a:t>
            </a:r>
            <a:r>
              <a:rPr lang="de-DE" sz="1400" dirty="0" err="1" smtClean="0"/>
              <a:t>gene</a:t>
            </a:r>
            <a:r>
              <a:rPr lang="de-DE" sz="1400" dirty="0" smtClean="0"/>
              <a:t> </a:t>
            </a:r>
            <a:r>
              <a:rPr lang="de-DE" sz="1400" dirty="0" err="1" smtClean="0"/>
              <a:t>identification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5759528" y="6560591"/>
            <a:ext cx="3365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Hakenberg et al. Genome </a:t>
            </a:r>
            <a:r>
              <a:rPr lang="de-DE" sz="1400" dirty="0" err="1" smtClean="0"/>
              <a:t>Biology</a:t>
            </a:r>
            <a:r>
              <a:rPr lang="de-DE" sz="1400" dirty="0" smtClean="0"/>
              <a:t>, 2008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00550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68662FD-E9E8-D146-9702-43440D24CB9A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13667" name="Rectangle 1"/>
          <p:cNvSpPr>
            <a:spLocks noGrp="1" noChangeArrowheads="1"/>
          </p:cNvSpPr>
          <p:nvPr>
            <p:ph type="title"/>
          </p:nvPr>
        </p:nvSpPr>
        <p:spPr>
          <a:xfrm>
            <a:off x="812800" y="-115888"/>
            <a:ext cx="8331200" cy="1166813"/>
          </a:xfrm>
        </p:spPr>
        <p:txBody>
          <a:bodyPr lIns="0" tIns="83160" rIns="0" bIns="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Significant co-occurrences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91680" y="1412776"/>
            <a:ext cx="5976664" cy="4824536"/>
            <a:chOff x="3024" y="1152"/>
            <a:chExt cx="2650" cy="2165"/>
          </a:xfrm>
        </p:grpSpPr>
        <p:pic>
          <p:nvPicPr>
            <p:cNvPr id="11367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1152"/>
              <a:ext cx="2651" cy="21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3672" name="Line 6"/>
            <p:cNvSpPr>
              <a:spLocks noChangeShapeType="1"/>
            </p:cNvSpPr>
            <p:nvPr/>
          </p:nvSpPr>
          <p:spPr bwMode="auto">
            <a:xfrm>
              <a:off x="4772" y="1329"/>
              <a:ext cx="506" cy="1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673" name="Line 7"/>
            <p:cNvSpPr>
              <a:spLocks noChangeShapeType="1"/>
            </p:cNvSpPr>
            <p:nvPr/>
          </p:nvSpPr>
          <p:spPr bwMode="auto">
            <a:xfrm>
              <a:off x="4772" y="1329"/>
              <a:ext cx="50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2" descr="GoPubMedSearch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5688" y="1719263"/>
            <a:ext cx="7510462" cy="4202112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3243011" name="Picture 3" descr="GoPubMedSt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5688" y="1722438"/>
            <a:ext cx="7510462" cy="4202112"/>
          </a:xfrm>
          <a:prstGeom prst="rect">
            <a:avLst/>
          </a:prstGeom>
          <a:noFill/>
          <a:ln w="0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75781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Searching is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now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Sorted!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43013" name="Rectangle 5"/>
          <p:cNvSpPr>
            <a:spLocks noChangeArrowheads="1"/>
          </p:cNvSpPr>
          <p:nvPr/>
        </p:nvSpPr>
        <p:spPr bwMode="auto">
          <a:xfrm>
            <a:off x="1036638" y="3698875"/>
            <a:ext cx="1511300" cy="22256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43014" name="Freeform 6"/>
          <p:cNvSpPr>
            <a:spLocks/>
          </p:cNvSpPr>
          <p:nvPr/>
        </p:nvSpPr>
        <p:spPr bwMode="auto">
          <a:xfrm>
            <a:off x="1036638" y="1130300"/>
            <a:ext cx="1544637" cy="4791075"/>
          </a:xfrm>
          <a:custGeom>
            <a:avLst/>
            <a:gdLst>
              <a:gd name="T0" fmla="*/ 0 w 1027"/>
              <a:gd name="T1" fmla="*/ 245 h 3376"/>
              <a:gd name="T2" fmla="*/ 16 w 1027"/>
              <a:gd name="T3" fmla="*/ 3376 h 3376"/>
              <a:gd name="T4" fmla="*/ 1009 w 1027"/>
              <a:gd name="T5" fmla="*/ 3376 h 3376"/>
              <a:gd name="T6" fmla="*/ 1027 w 1027"/>
              <a:gd name="T7" fmla="*/ 0 h 3376"/>
              <a:gd name="T8" fmla="*/ 627 w 1027"/>
              <a:gd name="T9" fmla="*/ 0 h 33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7"/>
              <a:gd name="T16" fmla="*/ 0 h 3376"/>
              <a:gd name="T17" fmla="*/ 1027 w 1027"/>
              <a:gd name="T18" fmla="*/ 3376 h 33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7" h="3376">
                <a:moveTo>
                  <a:pt x="0" y="245"/>
                </a:moveTo>
                <a:lnTo>
                  <a:pt x="16" y="3376"/>
                </a:lnTo>
                <a:lnTo>
                  <a:pt x="1009" y="3376"/>
                </a:lnTo>
                <a:lnTo>
                  <a:pt x="1027" y="0"/>
                </a:lnTo>
                <a:lnTo>
                  <a:pt x="627" y="0"/>
                </a:lnTo>
              </a:path>
            </a:pathLst>
          </a:custGeom>
          <a:noFill/>
          <a:ln w="25400">
            <a:solidFill>
              <a:srgbClr val="F8B7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806450"/>
            <a:ext cx="2681288" cy="1503363"/>
            <a:chOff x="0" y="643"/>
            <a:chExt cx="5762" cy="3232"/>
          </a:xfrm>
        </p:grpSpPr>
        <p:sp>
          <p:nvSpPr>
            <p:cNvPr id="75786" name="Freeform 8"/>
            <p:cNvSpPr>
              <a:spLocks/>
            </p:cNvSpPr>
            <p:nvPr/>
          </p:nvSpPr>
          <p:spPr bwMode="auto">
            <a:xfrm>
              <a:off x="0" y="718"/>
              <a:ext cx="5753" cy="3051"/>
            </a:xfrm>
            <a:custGeom>
              <a:avLst/>
              <a:gdLst>
                <a:gd name="T0" fmla="*/ 0 w 5753"/>
                <a:gd name="T1" fmla="*/ 0 h 3051"/>
                <a:gd name="T2" fmla="*/ 5753 w 5753"/>
                <a:gd name="T3" fmla="*/ 203 h 3051"/>
                <a:gd name="T4" fmla="*/ 5753 w 5753"/>
                <a:gd name="T5" fmla="*/ 626 h 3051"/>
                <a:gd name="T6" fmla="*/ 7 w 5753"/>
                <a:gd name="T7" fmla="*/ 3051 h 3051"/>
                <a:gd name="T8" fmla="*/ 0 w 5753"/>
                <a:gd name="T9" fmla="*/ 0 h 30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53"/>
                <a:gd name="T16" fmla="*/ 0 h 3051"/>
                <a:gd name="T17" fmla="*/ 5753 w 5753"/>
                <a:gd name="T18" fmla="*/ 3051 h 30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53" h="3051">
                  <a:moveTo>
                    <a:pt x="0" y="0"/>
                  </a:moveTo>
                  <a:lnTo>
                    <a:pt x="5753" y="203"/>
                  </a:lnTo>
                  <a:lnTo>
                    <a:pt x="5753" y="626"/>
                  </a:lnTo>
                  <a:lnTo>
                    <a:pt x="7" y="3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75787" name="Picture 9" descr="NewRegal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-6000"/>
            </a:blip>
            <a:srcRect/>
            <a:stretch>
              <a:fillRect/>
            </a:stretch>
          </p:blipFill>
          <p:spPr bwMode="auto">
            <a:xfrm>
              <a:off x="2" y="643"/>
              <a:ext cx="5760" cy="3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43018" name="Picture 10" descr="filter_corporate-col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8388" y="1808163"/>
            <a:ext cx="14795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101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884" y="1700808"/>
            <a:ext cx="9144000" cy="2315344"/>
          </a:xfrm>
        </p:spPr>
        <p:txBody>
          <a:bodyPr/>
          <a:lstStyle/>
          <a:p>
            <a:pPr algn="r"/>
            <a:r>
              <a:rPr lang="de-DE" sz="7600" dirty="0" err="1" smtClean="0">
                <a:solidFill>
                  <a:srgbClr val="7F7F7F"/>
                </a:solidFill>
              </a:rPr>
              <a:t>Answering</a:t>
            </a:r>
            <a:r>
              <a:rPr lang="de-DE" sz="7600" dirty="0" smtClean="0">
                <a:solidFill>
                  <a:srgbClr val="7F7F7F"/>
                </a:solidFill>
              </a:rPr>
              <a:t> </a:t>
            </a:r>
            <a:r>
              <a:rPr lang="de-DE" sz="7600" dirty="0" err="1" smtClean="0">
                <a:solidFill>
                  <a:srgbClr val="7F7F7F"/>
                </a:solidFill>
              </a:rPr>
              <a:t>questions</a:t>
            </a:r>
            <a:r>
              <a:rPr lang="de-DE" sz="7600" dirty="0" smtClean="0">
                <a:solidFill>
                  <a:srgbClr val="7F7F7F"/>
                </a:solidFill>
              </a:rPr>
              <a:t/>
            </a:r>
            <a:br>
              <a:rPr lang="de-DE" sz="7600" dirty="0" smtClean="0">
                <a:solidFill>
                  <a:srgbClr val="7F7F7F"/>
                </a:solidFill>
              </a:rPr>
            </a:br>
            <a:r>
              <a:rPr lang="de-DE" sz="3200" dirty="0" err="1" smtClean="0">
                <a:solidFill>
                  <a:srgbClr val="7F7F7F"/>
                </a:solidFill>
              </a:rPr>
              <a:t>with</a:t>
            </a:r>
            <a:r>
              <a:rPr lang="de-DE" sz="3200" dirty="0" smtClean="0">
                <a:solidFill>
                  <a:srgbClr val="7F7F7F"/>
                </a:solidFill>
              </a:rPr>
              <a:t> </a:t>
            </a:r>
            <a:r>
              <a:rPr lang="de-DE" sz="3200" dirty="0" err="1" smtClean="0">
                <a:solidFill>
                  <a:srgbClr val="7F7F7F"/>
                </a:solidFill>
              </a:rPr>
              <a:t>GoPubMed</a:t>
            </a:r>
            <a:r>
              <a:rPr lang="de-DE" sz="3200" dirty="0" smtClean="0">
                <a:solidFill>
                  <a:srgbClr val="7F7F7F"/>
                </a:solidFill>
              </a:rPr>
              <a:t>/</a:t>
            </a:r>
            <a:r>
              <a:rPr lang="de-DE" sz="3200" dirty="0" err="1" smtClean="0">
                <a:solidFill>
                  <a:srgbClr val="7F7F7F"/>
                </a:solidFill>
              </a:rPr>
              <a:t>GoWeb</a:t>
            </a:r>
            <a:r>
              <a:rPr lang="de-DE" sz="1800" dirty="0" smtClean="0">
                <a:solidFill>
                  <a:srgbClr val="7F7F7F"/>
                </a:solidFill>
              </a:rPr>
              <a:t/>
            </a:r>
            <a:br>
              <a:rPr lang="de-DE" sz="1800" dirty="0" smtClean="0">
                <a:solidFill>
                  <a:srgbClr val="7F7F7F"/>
                </a:solidFill>
              </a:rPr>
            </a:br>
            <a:r>
              <a:rPr lang="de-DE" sz="1800" dirty="0" smtClean="0">
                <a:solidFill>
                  <a:srgbClr val="7F7F7F"/>
                </a:solidFill>
              </a:rPr>
              <a:t/>
            </a:r>
            <a:br>
              <a:rPr lang="de-DE" sz="1800" dirty="0" smtClean="0">
                <a:solidFill>
                  <a:srgbClr val="7F7F7F"/>
                </a:solidFill>
              </a:rPr>
            </a:br>
            <a:r>
              <a:rPr lang="de-DE" sz="1800" dirty="0" smtClean="0">
                <a:solidFill>
                  <a:srgbClr val="7F7F7F"/>
                </a:solidFill>
              </a:rPr>
              <a:t>Heiko Dietze</a:t>
            </a:r>
            <a:endParaRPr lang="de-DE" sz="1800" dirty="0">
              <a:solidFill>
                <a:srgbClr val="7F7F7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65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808080"/>
                </a:solidFill>
              </a:rPr>
              <a:t>Gene and Function</a:t>
            </a:r>
            <a:endParaRPr lang="en-US" noProof="0" dirty="0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286000"/>
            <a:ext cx="6858000" cy="3505200"/>
          </a:xfrm>
        </p:spPr>
        <p:txBody>
          <a:bodyPr>
            <a:normAutofit fontScale="70000" lnSpcReduction="20000"/>
          </a:bodyPr>
          <a:lstStyle/>
          <a:p>
            <a:pPr marL="346075" indent="-346075"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Which functions does “Rag C” have?</a:t>
            </a:r>
          </a:p>
          <a:p>
            <a:pPr lvl="0">
              <a:lnSpc>
                <a:spcPct val="90000"/>
              </a:lnSpc>
              <a:defRPr/>
            </a:pPr>
            <a:r>
              <a:rPr lang="en-US" noProof="0" dirty="0" smtClean="0">
                <a:solidFill>
                  <a:srgbClr val="808080"/>
                </a:solidFill>
              </a:rPr>
              <a:t>Function: RNA splicing, transcription, GDP binding, cytoplasm</a:t>
            </a:r>
          </a:p>
          <a:p>
            <a:pPr lvl="0">
              <a:lnSpc>
                <a:spcPct val="90000"/>
              </a:lnSpc>
              <a:defRPr/>
            </a:pPr>
            <a:endParaRPr lang="en-US" noProof="0" dirty="0" smtClean="0">
              <a:solidFill>
                <a:srgbClr val="808080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en-US" noProof="0" dirty="0" smtClean="0">
                <a:solidFill>
                  <a:srgbClr val="808080"/>
                </a:solidFill>
              </a:rPr>
              <a:t>457 genes and 1352 ontology terms</a:t>
            </a:r>
          </a:p>
          <a:p>
            <a:pPr lvl="0">
              <a:lnSpc>
                <a:spcPct val="90000"/>
              </a:lnSpc>
              <a:defRPr/>
            </a:pPr>
            <a:r>
              <a:rPr lang="en-US" noProof="0" dirty="0" smtClean="0">
                <a:solidFill>
                  <a:srgbClr val="808080"/>
                </a:solidFill>
              </a:rPr>
              <a:t>Manually curated from full-text articles</a:t>
            </a:r>
          </a:p>
          <a:p>
            <a:pPr lvl="0">
              <a:lnSpc>
                <a:spcPct val="90000"/>
              </a:lnSpc>
              <a:defRPr/>
            </a:pPr>
            <a:r>
              <a:rPr lang="en-US" noProof="0" dirty="0" smtClean="0">
                <a:solidFill>
                  <a:srgbClr val="808080"/>
                </a:solidFill>
              </a:rPr>
              <a:t>BioCreAtIvE 1 (Task 2) </a:t>
            </a:r>
            <a:r>
              <a:rPr lang="en-US" i="1" noProof="0" dirty="0" smtClean="0">
                <a:solidFill>
                  <a:srgbClr val="808080"/>
                </a:solidFill>
              </a:rPr>
              <a:t>Blaschke et al.</a:t>
            </a:r>
          </a:p>
          <a:p>
            <a:pPr lvl="0">
              <a:lnSpc>
                <a:spcPct val="90000"/>
              </a:lnSpc>
              <a:defRPr/>
            </a:pPr>
            <a:endParaRPr lang="en-US" noProof="0" dirty="0" smtClean="0">
              <a:solidFill>
                <a:srgbClr val="808080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en-US" noProof="0" dirty="0" smtClean="0">
                <a:solidFill>
                  <a:srgbClr val="808080"/>
                </a:solidFill>
              </a:rPr>
              <a:t>Recall: </a:t>
            </a:r>
            <a:r>
              <a:rPr lang="en-US" noProof="0" dirty="0" smtClean="0">
                <a:solidFill>
                  <a:srgbClr val="808080"/>
                </a:solidFill>
              </a:rPr>
              <a:t>58% </a:t>
            </a:r>
            <a:r>
              <a:rPr lang="en-US" noProof="0" dirty="0" smtClean="0">
                <a:solidFill>
                  <a:srgbClr val="808080"/>
                </a:solidFill>
              </a:rPr>
              <a:t>(785 of 1352)</a:t>
            </a:r>
          </a:p>
          <a:p>
            <a:pPr lvl="0">
              <a:lnSpc>
                <a:spcPct val="90000"/>
              </a:lnSpc>
              <a:defRPr/>
            </a:pPr>
            <a:r>
              <a:rPr lang="en-US" noProof="0" dirty="0" smtClean="0">
                <a:solidFill>
                  <a:srgbClr val="808080"/>
                </a:solidFill>
              </a:rPr>
              <a:t>Query for gene name</a:t>
            </a:r>
          </a:p>
          <a:p>
            <a:pPr lvl="0">
              <a:lnSpc>
                <a:spcPct val="90000"/>
              </a:lnSpc>
              <a:defRPr/>
            </a:pPr>
            <a:r>
              <a:rPr lang="en-US" noProof="0" dirty="0" smtClean="0">
                <a:solidFill>
                  <a:srgbClr val="808080"/>
                </a:solidFill>
              </a:rPr>
              <a:t>Induced ontology contains the terms</a:t>
            </a:r>
            <a:endParaRPr lang="en-US" noProof="0" dirty="0">
              <a:solidFill>
                <a:srgbClr val="80808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8A8F-F0E6-4ECB-84EE-F9FB2D60C7B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362592"/>
            <a:ext cx="15240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Example: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3459480"/>
            <a:ext cx="15240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Benchmark: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678680"/>
            <a:ext cx="15240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GoWeb</a:t>
            </a:r>
            <a:r>
              <a:rPr lang="en-US" sz="1600" dirty="0">
                <a:latin typeface="Arial" pitchFamily="34" charset="0"/>
              </a:rPr>
              <a:t>: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8600" y="6570133"/>
            <a:ext cx="8499475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 err="1" smtClean="0">
                <a:solidFill>
                  <a:srgbClr val="808080"/>
                </a:solidFill>
                <a:ea typeface="DejaVu Sans" charset="0"/>
                <a:cs typeface="DejaVu Sans" charset="0"/>
              </a:rPr>
              <a:t>Dietze</a:t>
            </a:r>
            <a:r>
              <a:rPr lang="en-US" sz="1400" dirty="0" smtClean="0">
                <a:solidFill>
                  <a:srgbClr val="808080"/>
                </a:solidFill>
                <a:ea typeface="DejaVu Sans" charset="0"/>
                <a:cs typeface="DejaVu Sans" charset="0"/>
              </a:rPr>
              <a:t> et al. BMC Bioinformatics, 2009</a:t>
            </a:r>
            <a:endParaRPr lang="en-US" sz="1400" b="1" i="1" dirty="0">
              <a:solidFill>
                <a:srgbClr val="808080"/>
              </a:solidFill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7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0" y="1524000"/>
            <a:ext cx="7504113" cy="457200"/>
          </a:xfrm>
        </p:spPr>
        <p:txBody>
          <a:bodyPr/>
          <a:lstStyle/>
          <a:p>
            <a:r>
              <a:rPr lang="en-US" noProof="0" dirty="0" smtClean="0">
                <a:solidFill>
                  <a:schemeClr val="bg2"/>
                </a:solidFill>
              </a:rPr>
              <a:t>Symptoms and Disease</a:t>
            </a:r>
            <a:br>
              <a:rPr lang="en-US" noProof="0" dirty="0" smtClean="0">
                <a:solidFill>
                  <a:schemeClr val="bg2"/>
                </a:solidFill>
              </a:rPr>
            </a:br>
            <a:endParaRPr lang="en-US" noProof="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133600"/>
            <a:ext cx="6705600" cy="3962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US" noProof="0" dirty="0" smtClean="0">
                <a:solidFill>
                  <a:schemeClr val="bg2"/>
                </a:solidFill>
              </a:rPr>
              <a:t>Symptoms: fever, anterior mediastinal mass, and central necrosis</a:t>
            </a:r>
          </a:p>
          <a:p>
            <a:pPr>
              <a:lnSpc>
                <a:spcPct val="80000"/>
              </a:lnSpc>
            </a:pPr>
            <a:r>
              <a:rPr lang="en-US" noProof="0" dirty="0" smtClean="0">
                <a:solidFill>
                  <a:schemeClr val="bg2"/>
                </a:solidFill>
              </a:rPr>
              <a:t>Disease: Lymphoma</a:t>
            </a:r>
          </a:p>
          <a:p>
            <a:pPr>
              <a:lnSpc>
                <a:spcPct val="80000"/>
              </a:lnSpc>
            </a:pPr>
            <a:endParaRPr lang="en-US" noProof="0" dirty="0" smtClean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</a:pPr>
            <a:r>
              <a:rPr lang="en-US" noProof="0" dirty="0" smtClean="0">
                <a:solidFill>
                  <a:schemeClr val="bg2"/>
                </a:solidFill>
              </a:rPr>
              <a:t>26 diagnostic case records</a:t>
            </a:r>
            <a:br>
              <a:rPr lang="en-US" noProof="0" dirty="0" smtClean="0">
                <a:solidFill>
                  <a:schemeClr val="bg2"/>
                </a:solidFill>
              </a:rPr>
            </a:br>
            <a:r>
              <a:rPr lang="en-US" noProof="0" dirty="0" smtClean="0">
                <a:solidFill>
                  <a:schemeClr val="bg2"/>
                </a:solidFill>
              </a:rPr>
              <a:t>(New England Journal of Medicine)</a:t>
            </a:r>
          </a:p>
          <a:p>
            <a:pPr>
              <a:lnSpc>
                <a:spcPct val="80000"/>
              </a:lnSpc>
            </a:pPr>
            <a:endParaRPr lang="en-US" noProof="0" dirty="0" smtClean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</a:pPr>
            <a:r>
              <a:rPr lang="en-US" noProof="0" dirty="0" smtClean="0">
                <a:solidFill>
                  <a:schemeClr val="bg2"/>
                </a:solidFill>
              </a:rPr>
              <a:t>15/26 (58%) symptoms as keywords, results manually curated</a:t>
            </a:r>
          </a:p>
          <a:p>
            <a:pPr>
              <a:lnSpc>
                <a:spcPct val="80000"/>
              </a:lnSpc>
            </a:pPr>
            <a:endParaRPr lang="en-US" noProof="0" dirty="0" smtClean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</a:pPr>
            <a:r>
              <a:rPr lang="en-US" noProof="0" dirty="0" smtClean="0">
                <a:solidFill>
                  <a:schemeClr val="bg2"/>
                </a:solidFill>
              </a:rPr>
              <a:t>13/26 (50%) cases</a:t>
            </a:r>
          </a:p>
          <a:p>
            <a:pPr>
              <a:lnSpc>
                <a:spcPct val="80000"/>
              </a:lnSpc>
            </a:pPr>
            <a:endParaRPr lang="en-US" noProof="0" dirty="0" smtClean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</a:pPr>
            <a:r>
              <a:rPr lang="en-US" noProof="0" dirty="0" smtClean="0">
                <a:solidFill>
                  <a:schemeClr val="bg2"/>
                </a:solidFill>
              </a:rPr>
              <a:t>20/26 (77%) cases correct answer</a:t>
            </a:r>
          </a:p>
          <a:p>
            <a:pPr>
              <a:lnSpc>
                <a:spcPct val="80000"/>
              </a:lnSpc>
            </a:pPr>
            <a:r>
              <a:rPr lang="en-US" noProof="0" dirty="0" smtClean="0">
                <a:solidFill>
                  <a:schemeClr val="bg2"/>
                </a:solidFill>
              </a:rPr>
              <a:t>10 cases, answer directly in top categories</a:t>
            </a:r>
          </a:p>
          <a:p>
            <a:pPr>
              <a:lnSpc>
                <a:spcPct val="80000"/>
              </a:lnSpc>
            </a:pPr>
            <a:r>
              <a:rPr lang="en-US" noProof="0" dirty="0" smtClean="0">
                <a:solidFill>
                  <a:schemeClr val="bg2"/>
                </a:solidFill>
              </a:rPr>
              <a:t>Implicit usage of full-text from the web</a:t>
            </a:r>
          </a:p>
          <a:p>
            <a:endParaRPr lang="en-US" noProof="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8A8F-F0E6-4ECB-84EE-F9FB2D60C7B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164080"/>
            <a:ext cx="16764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Example: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3171825"/>
            <a:ext cx="16764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Benchmark: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5238750"/>
            <a:ext cx="16764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GoWeb</a:t>
            </a:r>
            <a:r>
              <a:rPr lang="en-US" sz="1600" dirty="0">
                <a:latin typeface="Arial" pitchFamily="34" charset="0"/>
              </a:rPr>
              <a:t>: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3935730"/>
            <a:ext cx="16764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000" i="1" dirty="0" smtClean="0"/>
              <a:t>Tang et al.</a:t>
            </a:r>
            <a:r>
              <a:rPr lang="en-US" sz="1600" dirty="0" smtClean="0"/>
              <a:t> Google:</a:t>
            </a:r>
            <a:endParaRPr lang="en-US" sz="1400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714875"/>
            <a:ext cx="16764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GoPubMed</a:t>
            </a:r>
            <a:r>
              <a:rPr lang="en-US" sz="1600" dirty="0">
                <a:latin typeface="Arial" pitchFamily="34" charset="0"/>
              </a:rPr>
              <a:t>: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28600" y="6570133"/>
            <a:ext cx="8499475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 err="1" smtClean="0">
                <a:solidFill>
                  <a:srgbClr val="808080"/>
                </a:solidFill>
                <a:ea typeface="DejaVu Sans" charset="0"/>
                <a:cs typeface="DejaVu Sans" charset="0"/>
              </a:rPr>
              <a:t>Dietze</a:t>
            </a:r>
            <a:r>
              <a:rPr lang="en-US" sz="1400" dirty="0" smtClean="0">
                <a:solidFill>
                  <a:srgbClr val="808080"/>
                </a:solidFill>
                <a:ea typeface="DejaVu Sans" charset="0"/>
                <a:cs typeface="DejaVu Sans" charset="0"/>
              </a:rPr>
              <a:t> et al. BMC Bioinformatics, 2009</a:t>
            </a:r>
            <a:endParaRPr lang="en-US" sz="1400" b="1" i="1" dirty="0">
              <a:solidFill>
                <a:srgbClr val="808080"/>
              </a:solidFill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8712968" cy="457200"/>
          </a:xfrm>
        </p:spPr>
        <p:txBody>
          <a:bodyPr>
            <a:normAutofit fontScale="90000"/>
          </a:bodyPr>
          <a:lstStyle/>
          <a:p>
            <a:r>
              <a:rPr lang="en-US" noProof="0" dirty="0" smtClean="0">
                <a:solidFill>
                  <a:srgbClr val="808080"/>
                </a:solidFill>
              </a:rPr>
              <a:t>Proteins, Diseases, and Evidences</a:t>
            </a:r>
            <a:br>
              <a:rPr lang="en-US" noProof="0" dirty="0" smtClean="0">
                <a:solidFill>
                  <a:srgbClr val="808080"/>
                </a:solidFill>
              </a:rPr>
            </a:br>
            <a:endParaRPr lang="en-US" noProof="0" dirty="0">
              <a:solidFill>
                <a:srgbClr val="808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33600"/>
            <a:ext cx="6858000" cy="3962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What is the role of MMS2 in cancer?</a:t>
            </a:r>
          </a:p>
          <a:p>
            <a:pPr>
              <a:lnSpc>
                <a:spcPct val="90000"/>
              </a:lnSpc>
            </a:pPr>
            <a:endParaRPr lang="en-US" noProof="0" dirty="0" smtClean="0">
              <a:solidFill>
                <a:srgbClr val="808080"/>
              </a:solidFill>
            </a:endParaRPr>
          </a:p>
          <a:p>
            <a:pPr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28 questions, </a:t>
            </a:r>
            <a:r>
              <a:rPr lang="en-US" i="1" noProof="0" dirty="0" smtClean="0">
                <a:solidFill>
                  <a:srgbClr val="808080"/>
                </a:solidFill>
              </a:rPr>
              <a:t>TREC Genomics 2006</a:t>
            </a:r>
          </a:p>
          <a:p>
            <a:pPr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Passage retrieval for question answering</a:t>
            </a:r>
          </a:p>
          <a:p>
            <a:pPr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Biomedical literature, full-text</a:t>
            </a:r>
          </a:p>
          <a:p>
            <a:pPr>
              <a:lnSpc>
                <a:spcPct val="90000"/>
              </a:lnSpc>
            </a:pPr>
            <a:endParaRPr lang="en-US" noProof="0" dirty="0" smtClean="0">
              <a:solidFill>
                <a:srgbClr val="808080"/>
              </a:solidFill>
            </a:endParaRPr>
          </a:p>
          <a:p>
            <a:pPr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22 of 28 (78,6%) answer possible</a:t>
            </a:r>
          </a:p>
          <a:p>
            <a:pPr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Transform question to keywords</a:t>
            </a:r>
          </a:p>
          <a:p>
            <a:pPr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Find snippet with a valid answer</a:t>
            </a:r>
          </a:p>
          <a:p>
            <a:pPr>
              <a:lnSpc>
                <a:spcPct val="90000"/>
              </a:lnSpc>
            </a:pPr>
            <a:r>
              <a:rPr lang="en-US" noProof="0" dirty="0" smtClean="0">
                <a:solidFill>
                  <a:srgbClr val="808080"/>
                </a:solidFill>
              </a:rPr>
              <a:t>13 cases, semantic filter </a:t>
            </a:r>
          </a:p>
          <a:p>
            <a:endParaRPr lang="en-US" noProof="0" dirty="0">
              <a:solidFill>
                <a:srgbClr val="80808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8A8F-F0E6-4ECB-84EE-F9FB2D60C7B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171700"/>
            <a:ext cx="15240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Example: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773680"/>
            <a:ext cx="15240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Benchmark: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3971925"/>
            <a:ext cx="1524000" cy="274320"/>
          </a:xfrm>
          <a:prstGeom prst="rect">
            <a:avLst/>
          </a:prstGeom>
          <a:solidFill>
            <a:srgbClr val="76A31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sz="1600" dirty="0"/>
              <a:t>GoWeb</a:t>
            </a:r>
            <a:r>
              <a:rPr lang="en-US" sz="1600" dirty="0">
                <a:latin typeface="Arial" pitchFamily="34" charset="0"/>
              </a:rPr>
              <a:t>: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28600" y="6570133"/>
            <a:ext cx="8499475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 err="1" smtClean="0">
                <a:solidFill>
                  <a:srgbClr val="808080"/>
                </a:solidFill>
                <a:ea typeface="DejaVu Sans" charset="0"/>
                <a:cs typeface="DejaVu Sans" charset="0"/>
              </a:rPr>
              <a:t>Dietze</a:t>
            </a:r>
            <a:r>
              <a:rPr lang="en-US" sz="1400" dirty="0" smtClean="0">
                <a:solidFill>
                  <a:srgbClr val="808080"/>
                </a:solidFill>
                <a:ea typeface="DejaVu Sans" charset="0"/>
                <a:cs typeface="DejaVu Sans" charset="0"/>
              </a:rPr>
              <a:t> et al. BMC Bioinformatics, 2009</a:t>
            </a:r>
            <a:endParaRPr lang="en-US" sz="1400" b="1" i="1" dirty="0">
              <a:solidFill>
                <a:srgbClr val="808080"/>
              </a:solidFill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4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7884" y="1700808"/>
            <a:ext cx="9144000" cy="2315344"/>
          </a:xfrm>
        </p:spPr>
        <p:txBody>
          <a:bodyPr/>
          <a:lstStyle/>
          <a:p>
            <a:pPr algn="r"/>
            <a:r>
              <a:rPr lang="de-DE" sz="7600" dirty="0" err="1" smtClean="0">
                <a:solidFill>
                  <a:srgbClr val="7F7F7F"/>
                </a:solidFill>
              </a:rPr>
              <a:t>Answering</a:t>
            </a:r>
            <a:r>
              <a:rPr lang="de-DE" sz="7600" dirty="0" smtClean="0">
                <a:solidFill>
                  <a:srgbClr val="7F7F7F"/>
                </a:solidFill>
              </a:rPr>
              <a:t> </a:t>
            </a:r>
            <a:r>
              <a:rPr lang="de-DE" sz="7600" dirty="0" err="1" smtClean="0">
                <a:solidFill>
                  <a:srgbClr val="7F7F7F"/>
                </a:solidFill>
              </a:rPr>
              <a:t>questions</a:t>
            </a:r>
            <a:r>
              <a:rPr lang="de-DE" sz="7600" dirty="0" smtClean="0">
                <a:solidFill>
                  <a:srgbClr val="7F7F7F"/>
                </a:solidFill>
              </a:rPr>
              <a:t/>
            </a:r>
            <a:br>
              <a:rPr lang="de-DE" sz="7600" dirty="0" smtClean="0">
                <a:solidFill>
                  <a:srgbClr val="7F7F7F"/>
                </a:solidFill>
              </a:rPr>
            </a:br>
            <a:r>
              <a:rPr lang="de-DE" sz="3200" dirty="0" smtClean="0">
                <a:solidFill>
                  <a:srgbClr val="7F7F7F"/>
                </a:solidFill>
              </a:rPr>
              <a:t>a </a:t>
            </a:r>
            <a:r>
              <a:rPr lang="de-DE" sz="3200" dirty="0" err="1" smtClean="0">
                <a:solidFill>
                  <a:srgbClr val="7F7F7F"/>
                </a:solidFill>
              </a:rPr>
              <a:t>BioASQ</a:t>
            </a:r>
            <a:r>
              <a:rPr lang="de-DE" sz="3200" dirty="0" smtClean="0">
                <a:solidFill>
                  <a:srgbClr val="7F7F7F"/>
                </a:solidFill>
              </a:rPr>
              <a:t> </a:t>
            </a:r>
            <a:r>
              <a:rPr lang="de-DE" sz="3200" dirty="0" err="1" smtClean="0">
                <a:solidFill>
                  <a:srgbClr val="7F7F7F"/>
                </a:solidFill>
              </a:rPr>
              <a:t>baseline</a:t>
            </a:r>
            <a:r>
              <a:rPr lang="de-DE" sz="3200" dirty="0" smtClean="0">
                <a:solidFill>
                  <a:srgbClr val="7F7F7F"/>
                </a:solidFill>
              </a:rPr>
              <a:t/>
            </a:r>
            <a:br>
              <a:rPr lang="de-DE" sz="3200" dirty="0" smtClean="0">
                <a:solidFill>
                  <a:srgbClr val="7F7F7F"/>
                </a:solidFill>
              </a:rPr>
            </a:br>
            <a:r>
              <a:rPr lang="de-DE" sz="1600" dirty="0">
                <a:solidFill>
                  <a:srgbClr val="7F7F7F"/>
                </a:solidFill>
              </a:rPr>
              <a:t/>
            </a:r>
            <a:br>
              <a:rPr lang="de-DE" sz="1600" dirty="0">
                <a:solidFill>
                  <a:srgbClr val="7F7F7F"/>
                </a:solidFill>
              </a:rPr>
            </a:br>
            <a:r>
              <a:rPr lang="de-DE" sz="1800" dirty="0" smtClean="0">
                <a:solidFill>
                  <a:srgbClr val="7F7F7F"/>
                </a:solidFill>
              </a:rPr>
              <a:t>Dirk </a:t>
            </a:r>
            <a:r>
              <a:rPr lang="de-DE" sz="1800" dirty="0" err="1" smtClean="0">
                <a:solidFill>
                  <a:srgbClr val="7F7F7F"/>
                </a:solidFill>
              </a:rPr>
              <a:t>Weissenborn</a:t>
            </a:r>
            <a:r>
              <a:rPr lang="de-DE" sz="1800" dirty="0" smtClean="0">
                <a:solidFill>
                  <a:srgbClr val="7F7F7F"/>
                </a:solidFill>
              </a:rPr>
              <a:t> </a:t>
            </a:r>
            <a:r>
              <a:rPr lang="de-DE" sz="1800" dirty="0" err="1" smtClean="0">
                <a:solidFill>
                  <a:srgbClr val="7F7F7F"/>
                </a:solidFill>
              </a:rPr>
              <a:t>and</a:t>
            </a:r>
            <a:r>
              <a:rPr lang="de-DE" sz="1800" dirty="0" smtClean="0">
                <a:solidFill>
                  <a:srgbClr val="7F7F7F"/>
                </a:solidFill>
              </a:rPr>
              <a:t> George </a:t>
            </a:r>
            <a:r>
              <a:rPr lang="de-DE" sz="1800" dirty="0" err="1" smtClean="0">
                <a:solidFill>
                  <a:srgbClr val="7F7F7F"/>
                </a:solidFill>
              </a:rPr>
              <a:t>Tsatsaronis</a:t>
            </a:r>
            <a:endParaRPr lang="de-DE" sz="1800" dirty="0">
              <a:solidFill>
                <a:srgbClr val="7F7F7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30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7F7F7F"/>
                </a:solidFill>
              </a:rPr>
              <a:t>Baseline</a:t>
            </a:r>
            <a:endParaRPr lang="de-DE" dirty="0">
              <a:solidFill>
                <a:srgbClr val="7F7F7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7F7F7F"/>
                </a:solidFill>
              </a:rPr>
              <a:t>UMLS: </a:t>
            </a:r>
            <a:r>
              <a:rPr lang="de-DE" dirty="0" err="1" smtClean="0">
                <a:solidFill>
                  <a:srgbClr val="7F7F7F"/>
                </a:solidFill>
              </a:rPr>
              <a:t>over</a:t>
            </a:r>
            <a:r>
              <a:rPr lang="de-DE" dirty="0" smtClean="0">
                <a:solidFill>
                  <a:srgbClr val="7F7F7F"/>
                </a:solidFill>
              </a:rPr>
              <a:t> 1000.000 </a:t>
            </a:r>
            <a:r>
              <a:rPr lang="de-DE" dirty="0" err="1" smtClean="0">
                <a:solidFill>
                  <a:srgbClr val="7F7F7F"/>
                </a:solidFill>
              </a:rPr>
              <a:t>concepts</a:t>
            </a:r>
            <a:endParaRPr lang="de-DE" dirty="0" smtClean="0">
              <a:solidFill>
                <a:srgbClr val="7F7F7F"/>
              </a:solidFill>
            </a:endParaRPr>
          </a:p>
          <a:p>
            <a:r>
              <a:rPr lang="de-DE" dirty="0" err="1" smtClean="0">
                <a:solidFill>
                  <a:srgbClr val="7F7F7F"/>
                </a:solidFill>
              </a:rPr>
              <a:t>PubMed</a:t>
            </a:r>
            <a:r>
              <a:rPr lang="de-DE" dirty="0" smtClean="0">
                <a:solidFill>
                  <a:srgbClr val="7F7F7F"/>
                </a:solidFill>
              </a:rPr>
              <a:t>: </a:t>
            </a:r>
            <a:r>
              <a:rPr lang="de-DE" dirty="0" err="1" smtClean="0">
                <a:solidFill>
                  <a:srgbClr val="7F7F7F"/>
                </a:solidFill>
              </a:rPr>
              <a:t>over</a:t>
            </a:r>
            <a:r>
              <a:rPr lang="de-DE" dirty="0" smtClean="0">
                <a:solidFill>
                  <a:srgbClr val="7F7F7F"/>
                </a:solidFill>
              </a:rPr>
              <a:t> 23 Mio. </a:t>
            </a:r>
            <a:r>
              <a:rPr lang="de-DE" dirty="0" err="1" smtClean="0">
                <a:solidFill>
                  <a:srgbClr val="7F7F7F"/>
                </a:solidFill>
              </a:rPr>
              <a:t>abstracts</a:t>
            </a:r>
            <a:endParaRPr lang="de-DE" dirty="0" smtClean="0">
              <a:solidFill>
                <a:srgbClr val="7F7F7F"/>
              </a:solidFill>
            </a:endParaRPr>
          </a:p>
          <a:p>
            <a:r>
              <a:rPr lang="de-DE" dirty="0" smtClean="0">
                <a:solidFill>
                  <a:srgbClr val="7F7F7F"/>
                </a:solidFill>
              </a:rPr>
              <a:t>PMC: </a:t>
            </a:r>
            <a:r>
              <a:rPr lang="de-DE" dirty="0" err="1" smtClean="0">
                <a:solidFill>
                  <a:srgbClr val="7F7F7F"/>
                </a:solidFill>
              </a:rPr>
              <a:t>over</a:t>
            </a:r>
            <a:r>
              <a:rPr lang="de-DE" dirty="0" smtClean="0">
                <a:solidFill>
                  <a:srgbClr val="7F7F7F"/>
                </a:solidFill>
              </a:rPr>
              <a:t> 800 0000 </a:t>
            </a:r>
            <a:r>
              <a:rPr lang="de-DE" dirty="0" err="1" smtClean="0">
                <a:solidFill>
                  <a:srgbClr val="7F7F7F"/>
                </a:solidFill>
              </a:rPr>
              <a:t>full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text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documents</a:t>
            </a:r>
            <a:endParaRPr lang="de-DE" dirty="0" smtClean="0">
              <a:solidFill>
                <a:srgbClr val="7F7F7F"/>
              </a:solidFill>
            </a:endParaRPr>
          </a:p>
          <a:p>
            <a:endParaRPr lang="de-DE" dirty="0" smtClean="0">
              <a:solidFill>
                <a:srgbClr val="7F7F7F"/>
              </a:solidFill>
            </a:endParaRPr>
          </a:p>
          <a:p>
            <a:r>
              <a:rPr lang="de-DE" dirty="0" err="1" smtClean="0">
                <a:solidFill>
                  <a:srgbClr val="7F7F7F"/>
                </a:solidFill>
              </a:rPr>
              <a:t>MetaMap</a:t>
            </a:r>
            <a:r>
              <a:rPr lang="de-DE" dirty="0" smtClean="0">
                <a:solidFill>
                  <a:srgbClr val="7F7F7F"/>
                </a:solidFill>
              </a:rPr>
              <a:t>, </a:t>
            </a:r>
            <a:r>
              <a:rPr lang="de-DE" dirty="0" err="1" smtClean="0">
                <a:solidFill>
                  <a:srgbClr val="7F7F7F"/>
                </a:solidFill>
              </a:rPr>
              <a:t>Tokenized</a:t>
            </a:r>
            <a:r>
              <a:rPr lang="de-DE" dirty="0" smtClean="0">
                <a:solidFill>
                  <a:srgbClr val="7F7F7F"/>
                </a:solidFill>
              </a:rPr>
              <a:t>, POS, </a:t>
            </a:r>
            <a:r>
              <a:rPr lang="de-DE" dirty="0" err="1" smtClean="0">
                <a:solidFill>
                  <a:srgbClr val="7F7F7F"/>
                </a:solidFill>
              </a:rPr>
              <a:t>Dependency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parsing</a:t>
            </a:r>
            <a:r>
              <a:rPr lang="de-DE" dirty="0" smtClean="0">
                <a:solidFill>
                  <a:srgbClr val="7F7F7F"/>
                </a:solidFill>
              </a:rPr>
              <a:t>, </a:t>
            </a:r>
            <a:r>
              <a:rPr lang="de-DE" dirty="0" err="1" smtClean="0">
                <a:solidFill>
                  <a:srgbClr val="7F7F7F"/>
                </a:solidFill>
              </a:rPr>
              <a:t>semantic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role</a:t>
            </a:r>
            <a:r>
              <a:rPr lang="de-DE" dirty="0" smtClean="0">
                <a:solidFill>
                  <a:srgbClr val="7F7F7F"/>
                </a:solidFill>
              </a:rPr>
              <a:t> </a:t>
            </a:r>
            <a:r>
              <a:rPr lang="de-DE" dirty="0" err="1" smtClean="0">
                <a:solidFill>
                  <a:srgbClr val="7F7F7F"/>
                </a:solidFill>
              </a:rPr>
              <a:t>labelling</a:t>
            </a:r>
            <a:r>
              <a:rPr lang="de-DE" dirty="0" smtClean="0">
                <a:solidFill>
                  <a:srgbClr val="7F7F7F"/>
                </a:solidFill>
              </a:rPr>
              <a:t>, </a:t>
            </a:r>
            <a:r>
              <a:rPr lang="de-DE" dirty="0" err="1" smtClean="0">
                <a:solidFill>
                  <a:srgbClr val="7F7F7F"/>
                </a:solidFill>
              </a:rPr>
              <a:t>chunking</a:t>
            </a:r>
            <a:r>
              <a:rPr lang="de-DE" dirty="0" smtClean="0">
                <a:solidFill>
                  <a:srgbClr val="7F7F7F"/>
                </a:solidFill>
              </a:rPr>
              <a:t>,...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49782D-CAC8-8344-9C16-D1B3C2FF0CC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79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Microsoft Macintosh PowerPoint</Application>
  <PresentationFormat>Bildschirmpräsentation (4:3)</PresentationFormat>
  <Paragraphs>173</Paragraphs>
  <Slides>25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Leere Präsentation</vt:lpstr>
      <vt:lpstr>GoPubMed and  biomedical question answering</vt:lpstr>
      <vt:lpstr>PowerPoint-Präsentation</vt:lpstr>
      <vt:lpstr>Searching is now Sorted!</vt:lpstr>
      <vt:lpstr>Answering questions with GoPubMed/GoWeb  Heiko Dietze</vt:lpstr>
      <vt:lpstr>Gene and Function</vt:lpstr>
      <vt:lpstr>Symptoms and Disease </vt:lpstr>
      <vt:lpstr>Proteins, Diseases, and Evidences </vt:lpstr>
      <vt:lpstr>Answering questions a BioASQ baseline  Dirk Weissenborn and George Tsatsaronis</vt:lpstr>
      <vt:lpstr>Baseline</vt:lpstr>
      <vt:lpstr>Baseline</vt:lpstr>
      <vt:lpstr>Baseline</vt:lpstr>
      <vt:lpstr>Baseline 6 out of 12 correct</vt:lpstr>
      <vt:lpstr>Asking questions  Maria Kissa</vt:lpstr>
      <vt:lpstr>The cheapest clinical trial</vt:lpstr>
      <vt:lpstr>The cheapest clinical trial</vt:lpstr>
      <vt:lpstr>PowerPoint-Präsentation</vt:lpstr>
      <vt:lpstr>Conclusions</vt:lpstr>
      <vt:lpstr>Acknowledgements</vt:lpstr>
      <vt:lpstr>Entity recognition</vt:lpstr>
      <vt:lpstr>Gene mention identification</vt:lpstr>
      <vt:lpstr>PowerPoint-Präsentation</vt:lpstr>
      <vt:lpstr>Tell me thy company, and I'll tell thee what thou art. Miguel de Cervantes (1547-1616)</vt:lpstr>
      <vt:lpstr>80% x 80% x 80% =  50%</vt:lpstr>
      <vt:lpstr>Patterns from  Multiple Sequence Alignment</vt:lpstr>
      <vt:lpstr>Significant co-occurrences</vt:lpstr>
    </vt:vector>
  </TitlesOfParts>
  <Company>Michael Schroeder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protein-protein interactions to domain-domain interactions and back</dc:title>
  <cp:lastModifiedBy>bioadmin</cp:lastModifiedBy>
  <cp:revision>164</cp:revision>
  <dcterms:created xsi:type="dcterms:W3CDTF">2010-09-08T05:49:58Z</dcterms:created>
  <dcterms:modified xsi:type="dcterms:W3CDTF">2013-09-27T07:49:22Z</dcterms:modified>
</cp:coreProperties>
</file>