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56" r:id="rId2"/>
    <p:sldId id="295" r:id="rId3"/>
    <p:sldId id="299" r:id="rId4"/>
    <p:sldId id="260" r:id="rId5"/>
    <p:sldId id="261" r:id="rId6"/>
    <p:sldId id="268" r:id="rId7"/>
    <p:sldId id="266" r:id="rId8"/>
    <p:sldId id="269" r:id="rId9"/>
    <p:sldId id="265" r:id="rId10"/>
    <p:sldId id="270" r:id="rId11"/>
    <p:sldId id="285" r:id="rId12"/>
    <p:sldId id="291" r:id="rId13"/>
    <p:sldId id="282" r:id="rId14"/>
    <p:sldId id="301" r:id="rId15"/>
    <p:sldId id="297" r:id="rId16"/>
    <p:sldId id="280" r:id="rId17"/>
    <p:sldId id="277" r:id="rId18"/>
    <p:sldId id="298" r:id="rId19"/>
    <p:sldId id="304" r:id="rId20"/>
    <p:sldId id="303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00000"/>
    <a:srgbClr val="CC00CC"/>
    <a:srgbClr val="E567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FE86-4E8E-4759-9CB6-4F6C9E8A34CC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BFE4-64D6-465C-8581-CA7BB3C9A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06F8-1E79-4B24-8895-2D2305D19BBA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F562-3DB7-4A9A-AC85-674B6B9A1AE5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86A0-F563-4CE2-8B94-F40633D008AF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675467"/>
            <a:ext cx="8461248" cy="3450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130-8FA5-4EEB-A37D-01E0BC767EFE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AA9-11A5-4629-9BF8-8E834CADA102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3318-9723-4920-A0AE-B88098A47AC8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6815-279E-4761-8977-542AC98A16FD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A432-5688-44C2-B0A8-438590EA3CBF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3C0D-1AF4-424F-815F-EF0397561569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A64-393C-4573-8007-EA0B2330FE12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BFC-8B33-4B56-A26A-25B4FBF65AFE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9B59D5-3B60-4DDF-B9E4-232520E2C11A}" type="datetime1">
              <a:rPr lang="en-US" smtClean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4DAAE0-2852-4B0B-A48C-63FCE39A23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2675467"/>
            <a:ext cx="8537448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963" y="571500"/>
            <a:ext cx="8220075" cy="33909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NLM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Medical Text Indexer (MTI)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BioASQ Challenge Workshop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September 27, 2013</a:t>
            </a:r>
            <a:endParaRPr lang="en-US" sz="4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65600"/>
            <a:ext cx="6400800" cy="568325"/>
          </a:xfrm>
        </p:spPr>
        <p:txBody>
          <a:bodyPr/>
          <a:lstStyle/>
          <a:p>
            <a:r>
              <a:rPr lang="en-US" sz="2400" dirty="0"/>
              <a:t>J.G. Mork, </a:t>
            </a:r>
            <a:r>
              <a:rPr lang="en-US" sz="2400" dirty="0" smtClean="0"/>
              <a:t>A</a:t>
            </a:r>
            <a:r>
              <a:rPr lang="en-US" sz="2400" dirty="0"/>
              <a:t>. Jimeno Yepes, </a:t>
            </a:r>
            <a:r>
              <a:rPr lang="en-US" sz="2400" dirty="0" smtClean="0"/>
              <a:t>A</a:t>
            </a:r>
            <a:r>
              <a:rPr lang="en-US" sz="2400" dirty="0"/>
              <a:t>. R. Aronson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1"/>
          <a:stretch/>
        </p:blipFill>
        <p:spPr>
          <a:xfrm>
            <a:off x="1144393" y="5892302"/>
            <a:ext cx="1481309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65" y="5875549"/>
            <a:ext cx="910400" cy="91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9" y="5873269"/>
            <a:ext cx="920496" cy="920496"/>
          </a:xfrm>
          <a:prstGeom prst="rect">
            <a:avLst/>
          </a:prstGeom>
        </p:spPr>
      </p:pic>
      <p:pic>
        <p:nvPicPr>
          <p:cNvPr id="12" name="Picture 117" descr="http://www.mlgsca.mlanet.org/newsletter/wp-content/uploads/2011/12/NLM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40" y="5905500"/>
            <a:ext cx="89576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75" y="5879592"/>
            <a:ext cx="7668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0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2675467"/>
            <a:ext cx="8461248" cy="3715808"/>
          </a:xfrm>
        </p:spPr>
        <p:txBody>
          <a:bodyPr>
            <a:normAutofit/>
          </a:bodyPr>
          <a:lstStyle/>
          <a:p>
            <a:r>
              <a:rPr lang="en-US" dirty="0"/>
              <a:t>Uses PubMed pre-calculated related </a:t>
            </a:r>
            <a:r>
              <a:rPr lang="en-US" dirty="0" smtClean="0"/>
              <a:t>articles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Only use MeSH Headings, no Check Tags, no Subheadings, no Supplementary Concepts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Provides terms not available in title/abstract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Used </a:t>
            </a:r>
            <a:r>
              <a:rPr lang="en-US" dirty="0"/>
              <a:t>to filter and support MeSH Headings identified by MetaMap </a:t>
            </a:r>
            <a:r>
              <a:rPr lang="en-US" dirty="0" smtClean="0"/>
              <a:t>Indexing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Can </a:t>
            </a:r>
            <a:r>
              <a:rPr lang="en-US" dirty="0"/>
              <a:t>provide non-related terms, </a:t>
            </a:r>
            <a:r>
              <a:rPr lang="en-US" b="1" dirty="0">
                <a:solidFill>
                  <a:srgbClr val="800000"/>
                </a:solidFill>
              </a:rPr>
              <a:t>so heavily </a:t>
            </a:r>
            <a:r>
              <a:rPr lang="en-US" b="1" dirty="0" smtClean="0">
                <a:solidFill>
                  <a:srgbClr val="800000"/>
                </a:solidFill>
              </a:rPr>
              <a:t>filtered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PubMed Related Citations (PRC)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2675467"/>
            <a:ext cx="8461248" cy="3677708"/>
          </a:xfrm>
        </p:spPr>
        <p:txBody>
          <a:bodyPr>
            <a:normAutofit/>
          </a:bodyPr>
          <a:lstStyle/>
          <a:p>
            <a:r>
              <a:rPr lang="en-US" dirty="0"/>
              <a:t>Forcing Recommendations</a:t>
            </a:r>
          </a:p>
          <a:p>
            <a:pPr lvl="1"/>
            <a:r>
              <a:rPr lang="en-US" dirty="0"/>
              <a:t>New MeSH Headings (first 6 – 12 months</a:t>
            </a:r>
            <a:r>
              <a:rPr lang="en-US" dirty="0" smtClean="0"/>
              <a:t>)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/>
              <a:t>Correct: </a:t>
            </a:r>
            <a:r>
              <a:rPr lang="en-US" b="1" dirty="0" smtClean="0"/>
              <a:t>66.96%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2,935 / 4,383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2400"/>
              </a:spcBef>
            </a:pPr>
            <a:r>
              <a:rPr lang="en-US" dirty="0" smtClean="0"/>
              <a:t>“</a:t>
            </a:r>
            <a:r>
              <a:rPr lang="en-US" dirty="0"/>
              <a:t>B” (</a:t>
            </a:r>
            <a:r>
              <a:rPr lang="en-US" i="1" dirty="0"/>
              <a:t>Organisms</a:t>
            </a:r>
            <a:r>
              <a:rPr lang="en-US" dirty="0"/>
              <a:t>) and “D” (</a:t>
            </a:r>
            <a:r>
              <a:rPr lang="en-US" i="1" dirty="0"/>
              <a:t>Chemicals and Drugs</a:t>
            </a:r>
            <a:r>
              <a:rPr lang="en-US" dirty="0"/>
              <a:t>) </a:t>
            </a:r>
            <a:r>
              <a:rPr lang="en-US" dirty="0" smtClean="0"/>
              <a:t>in title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Correct: </a:t>
            </a:r>
            <a:r>
              <a:rPr lang="en-US" b="1" dirty="0" smtClean="0"/>
              <a:t>69.90%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77,882 / 111,416</a:t>
            </a:r>
            <a:r>
              <a:rPr lang="en-US" dirty="0" smtClean="0"/>
              <a:t>)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Most MeSH Headings and </a:t>
            </a:r>
            <a:r>
              <a:rPr lang="en-US" dirty="0"/>
              <a:t>Supplementary Concepts </a:t>
            </a:r>
            <a:r>
              <a:rPr lang="en-US" dirty="0" smtClean="0"/>
              <a:t>in title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Correct: </a:t>
            </a:r>
            <a:r>
              <a:rPr lang="en-US" b="1" dirty="0" smtClean="0"/>
              <a:t>81.18%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377,571 /465,128</a:t>
            </a:r>
            <a:r>
              <a:rPr lang="en-US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1" y="2675467"/>
            <a:ext cx="8680323" cy="3811058"/>
          </a:xfrm>
        </p:spPr>
        <p:txBody>
          <a:bodyPr>
            <a:normAutofit/>
          </a:bodyPr>
          <a:lstStyle/>
          <a:p>
            <a:r>
              <a:rPr lang="en-US" dirty="0"/>
              <a:t>Forcing </a:t>
            </a:r>
            <a:r>
              <a:rPr lang="en-US" dirty="0" smtClean="0"/>
              <a:t>Recommendations (continued)</a:t>
            </a:r>
            <a:endParaRPr lang="en-US" dirty="0"/>
          </a:p>
          <a:p>
            <a:pPr lvl="1">
              <a:spcBef>
                <a:spcPts val="800"/>
              </a:spcBef>
            </a:pPr>
            <a:r>
              <a:rPr lang="en-US" dirty="0" smtClean="0"/>
              <a:t>Check Tag Triggers (~3,000 + 770 Tree Rules)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 “fetal heart rate”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Female and Pregnancy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Correct</a:t>
            </a:r>
            <a:r>
              <a:rPr lang="en-US" dirty="0"/>
              <a:t>: </a:t>
            </a:r>
            <a:r>
              <a:rPr lang="en-US" b="1" dirty="0" smtClean="0"/>
              <a:t>81.69%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885,092 / 1,083,457</a:t>
            </a:r>
            <a:r>
              <a:rPr lang="en-US" dirty="0" smtClean="0"/>
              <a:t>)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496 Triggers – </a:t>
            </a:r>
            <a:r>
              <a:rPr lang="en-US" b="1" u="sng" dirty="0" smtClean="0"/>
              <a:t>all from Indexer Feedback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“saxs”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X-Ray Diffraction </a:t>
            </a:r>
            <a:r>
              <a:rPr lang="en-US" b="1" dirty="0" smtClean="0"/>
              <a:t>+</a:t>
            </a:r>
            <a:r>
              <a:rPr lang="en-US" dirty="0" smtClean="0"/>
              <a:t> Scattering, Small Angle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Correct: </a:t>
            </a:r>
            <a:r>
              <a:rPr lang="en-US" b="1" dirty="0" smtClean="0"/>
              <a:t>65.07%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73,692 / 113,257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 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13472" r="8526" b="12917"/>
          <a:stretch/>
        </p:blipFill>
        <p:spPr>
          <a:xfrm>
            <a:off x="367431" y="1501254"/>
            <a:ext cx="8409138" cy="5356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19028" r="30371" b="36944"/>
          <a:stretch/>
        </p:blipFill>
        <p:spPr>
          <a:xfrm>
            <a:off x="1004330" y="2363568"/>
            <a:ext cx="7167985" cy="3844754"/>
          </a:xfrm>
          <a:prstGeom prst="rect">
            <a:avLst/>
          </a:prstGeom>
          <a:ln w="571500">
            <a:noFill/>
            <a:bevel/>
          </a:ln>
          <a:effectLst>
            <a:glow rad="571500">
              <a:schemeClr val="tx1">
                <a:alpha val="60000"/>
              </a:schemeClr>
            </a:glow>
          </a:effectLst>
        </p:spPr>
      </p:pic>
      <p:sp>
        <p:nvSpPr>
          <p:cNvPr id="9" name="Rectangle 8"/>
          <p:cNvSpPr/>
          <p:nvPr/>
        </p:nvSpPr>
        <p:spPr bwMode="auto">
          <a:xfrm>
            <a:off x="3954479" y="5672940"/>
            <a:ext cx="2055796" cy="289389"/>
          </a:xfrm>
          <a:prstGeom prst="rect">
            <a:avLst/>
          </a:prstGeom>
          <a:noFill/>
          <a:ln w="508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64004" y="4368016"/>
            <a:ext cx="4056046" cy="270660"/>
          </a:xfrm>
          <a:prstGeom prst="rect">
            <a:avLst/>
          </a:prstGeom>
          <a:noFill/>
          <a:ln w="508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29881" r="7880" b="21905"/>
          <a:stretch/>
        </p:blipFill>
        <p:spPr>
          <a:xfrm>
            <a:off x="996042" y="1200149"/>
            <a:ext cx="7273779" cy="3835788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1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89</a:t>
            </a:r>
            <a:r>
              <a:rPr lang="en-US" dirty="0" smtClean="0"/>
              <a:t> Journals currently in MTIFL program – </a:t>
            </a:r>
            <a:r>
              <a:rPr lang="en-US" dirty="0" smtClean="0">
                <a:solidFill>
                  <a:srgbClr val="800000"/>
                </a:solidFill>
              </a:rPr>
              <a:t>327</a:t>
            </a:r>
            <a:r>
              <a:rPr lang="en-US" dirty="0" smtClean="0"/>
              <a:t> by end of </a:t>
            </a:r>
            <a:r>
              <a:rPr lang="en-US" dirty="0" smtClean="0">
                <a:solidFill>
                  <a:srgbClr val="800000"/>
                </a:solidFill>
              </a:rPr>
              <a:t>2015</a:t>
            </a:r>
          </a:p>
          <a:p>
            <a:pPr>
              <a:spcBef>
                <a:spcPts val="1200"/>
              </a:spcBef>
            </a:pPr>
            <a:r>
              <a:rPr lang="en-US" dirty="0"/>
              <a:t>MTI </a:t>
            </a:r>
            <a:r>
              <a:rPr lang="en-US" dirty="0" smtClean="0"/>
              <a:t>&amp; MTIFL philosophically </a:t>
            </a:r>
            <a:r>
              <a:rPr lang="en-US" dirty="0"/>
              <a:t>different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Almost </a:t>
            </a:r>
            <a:r>
              <a:rPr lang="en-US" dirty="0" smtClean="0">
                <a:solidFill>
                  <a:srgbClr val="800000"/>
                </a:solidFill>
              </a:rPr>
              <a:t>30</a:t>
            </a:r>
            <a:r>
              <a:rPr lang="en-US" dirty="0" smtClean="0"/>
              <a:t> rules/heuristics used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Special Filtering using MMI &amp; PRC against each other</a:t>
            </a:r>
          </a:p>
          <a:p>
            <a:pPr lvl="1"/>
            <a:r>
              <a:rPr lang="en-US" b="1" dirty="0" smtClean="0"/>
              <a:t>MMI</a:t>
            </a:r>
            <a:r>
              <a:rPr lang="en-US" dirty="0" smtClean="0"/>
              <a:t> tends to provide </a:t>
            </a:r>
            <a:r>
              <a:rPr lang="en-US" b="1" dirty="0" smtClean="0"/>
              <a:t>more general terms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PRC</a:t>
            </a:r>
            <a:r>
              <a:rPr lang="en-US" dirty="0" smtClean="0"/>
              <a:t> tends to provide </a:t>
            </a:r>
            <a:r>
              <a:rPr lang="en-US" b="1" dirty="0" smtClean="0"/>
              <a:t>more specific terms </a:t>
            </a:r>
            <a:r>
              <a:rPr lang="en-US" dirty="0" smtClean="0"/>
              <a:t>(or terms not related)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Smaller more accurate list of terms than MTI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 as First Line Indexer (MTIFL)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6081" y="2923470"/>
            <a:ext cx="599188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</a:rPr>
              <a:t>Heuristic #6: MMI Only Term</a:t>
            </a:r>
          </a:p>
          <a:p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If both MMI &amp; PRC recommend a more specific term, remove the term.</a:t>
            </a:r>
            <a:endParaRPr lang="en-US" dirty="0" smtClean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6081" y="2923470"/>
            <a:ext cx="599188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</a:rPr>
              <a:t>Heuristic #7: PRC Only Term</a:t>
            </a:r>
          </a:p>
          <a:p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If MMI does not have a more general term related, remove the term.</a:t>
            </a:r>
            <a:endParaRPr lang="en-US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3" y="1362072"/>
            <a:ext cx="8949094" cy="51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8" t="8256" r="1856" b="41441"/>
          <a:stretch/>
        </p:blipFill>
        <p:spPr bwMode="auto">
          <a:xfrm>
            <a:off x="1943084" y="2057383"/>
            <a:ext cx="6531488" cy="3565082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>
            <a:glow rad="508000">
              <a:srgbClr val="7030A0">
                <a:alpha val="55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26983" y="4547761"/>
            <a:ext cx="4684844" cy="1927392"/>
            <a:chOff x="3160894" y="4097870"/>
            <a:chExt cx="4684844" cy="1927392"/>
          </a:xfrm>
        </p:grpSpPr>
        <p:cxnSp>
          <p:nvCxnSpPr>
            <p:cNvPr id="7" name="Elbow Connector 6"/>
            <p:cNvCxnSpPr>
              <a:stCxn id="8" idx="1"/>
            </p:cNvCxnSpPr>
            <p:nvPr/>
          </p:nvCxnSpPr>
          <p:spPr bwMode="auto">
            <a:xfrm rot="10800000">
              <a:off x="3160894" y="4097870"/>
              <a:ext cx="1348675" cy="1742727"/>
            </a:xfrm>
            <a:prstGeom prst="bentConnector2">
              <a:avLst/>
            </a:prstGeom>
            <a:solidFill>
              <a:srgbClr val="0800B2"/>
            </a:solidFill>
            <a:ln w="63500" cap="flat" cmpd="sng" algn="ctr">
              <a:solidFill>
                <a:srgbClr val="E567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 useBgFill="1">
          <p:nvSpPr>
            <p:cNvPr id="8" name="TextBox 7"/>
            <p:cNvSpPr txBox="1"/>
            <p:nvPr/>
          </p:nvSpPr>
          <p:spPr>
            <a:xfrm>
              <a:off x="4509568" y="5655930"/>
              <a:ext cx="3336170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Focus on Precision versus Recall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30332" y="3749392"/>
            <a:ext cx="3847836" cy="2441901"/>
            <a:chOff x="2414427" y="3616042"/>
            <a:chExt cx="3847836" cy="2441901"/>
          </a:xfrm>
          <a:noFill/>
        </p:grpSpPr>
        <p:cxnSp>
          <p:nvCxnSpPr>
            <p:cNvPr id="10" name="Elbow Connector 9"/>
            <p:cNvCxnSpPr>
              <a:stCxn id="11" idx="3"/>
            </p:cNvCxnSpPr>
            <p:nvPr/>
          </p:nvCxnSpPr>
          <p:spPr bwMode="auto">
            <a:xfrm flipV="1">
              <a:off x="5876819" y="3616042"/>
              <a:ext cx="385444" cy="2257235"/>
            </a:xfrm>
            <a:prstGeom prst="bentConnector2">
              <a:avLst/>
            </a:prstGeom>
            <a:grpFill/>
            <a:ln w="63500" cap="flat" cmpd="sng" algn="ctr">
              <a:solidFill>
                <a:srgbClr val="E567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2414427" y="5688611"/>
              <a:ext cx="34623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00000"/>
                  </a:solidFill>
                </a:rPr>
                <a:t>Fruition of 2011 Changes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8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2675466"/>
            <a:ext cx="8461248" cy="36491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Structured Abstracts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Full Text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Author Supplied Keywords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Improving Subheading Attachment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Expanding MTIFL Program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Assisting on Gene and Chemical Identification Projects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Recommending some Publication Types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Species Detection and Filtering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MTI Team Members:</a:t>
            </a:r>
          </a:p>
          <a:p>
            <a:pPr lvl="1"/>
            <a:r>
              <a:rPr lang="en-US" dirty="0"/>
              <a:t>Alan (Lan) R. Aronson: </a:t>
            </a:r>
            <a:r>
              <a:rPr lang="en-US" dirty="0">
                <a:solidFill>
                  <a:srgbClr val="800000"/>
                </a:solidFill>
              </a:rPr>
              <a:t>alan@nlm.nih.gov</a:t>
            </a:r>
          </a:p>
          <a:p>
            <a:pPr lvl="1"/>
            <a:r>
              <a:rPr lang="en-US" dirty="0"/>
              <a:t>James G. Mork: </a:t>
            </a:r>
            <a:r>
              <a:rPr lang="en-US" dirty="0" smtClean="0">
                <a:solidFill>
                  <a:srgbClr val="800000"/>
                </a:solidFill>
              </a:rPr>
              <a:t>mork@nlm.nih.gov</a:t>
            </a:r>
          </a:p>
          <a:p>
            <a:pPr lvl="1"/>
            <a:r>
              <a:rPr lang="en-US" dirty="0" smtClean="0"/>
              <a:t>Antonio J. Jimeno Yepes: </a:t>
            </a:r>
            <a:r>
              <a:rPr lang="en-US" dirty="0" smtClean="0">
                <a:solidFill>
                  <a:srgbClr val="800000"/>
                </a:solidFill>
              </a:rPr>
              <a:t>antonio.jimeno@gmail.com</a:t>
            </a:r>
            <a:endParaRPr lang="en-US" dirty="0">
              <a:solidFill>
                <a:srgbClr val="800000"/>
              </a:solidFill>
            </a:endParaRPr>
          </a:p>
          <a:p>
            <a:endParaRPr lang="en-US" sz="1200" dirty="0" smtClean="0"/>
          </a:p>
          <a:p>
            <a:r>
              <a:rPr lang="en-US" b="1" dirty="0" smtClean="0"/>
              <a:t>Web </a:t>
            </a:r>
            <a:r>
              <a:rPr lang="en-US" b="1" dirty="0"/>
              <a:t>Site:</a:t>
            </a:r>
          </a:p>
          <a:p>
            <a:pPr lvl="1"/>
            <a:r>
              <a:rPr lang="en-US" dirty="0"/>
              <a:t>http://ii.nlm.nih.gov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Extensible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4349" y="3151414"/>
            <a:ext cx="7159752" cy="372836"/>
            <a:chOff x="514350" y="3151414"/>
            <a:chExt cx="6505575" cy="372836"/>
          </a:xfrm>
        </p:grpSpPr>
        <p:sp>
          <p:nvSpPr>
            <p:cNvPr id="6" name="Rectangle 5"/>
            <p:cNvSpPr/>
            <p:nvPr/>
          </p:nvSpPr>
          <p:spPr>
            <a:xfrm>
              <a:off x="514350" y="3152775"/>
              <a:ext cx="6505575" cy="3714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18514" y="3151414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56700"/>
                  </a:solidFill>
                  <a:sym typeface="Wingdings"/>
                </a:rPr>
                <a:t></a:t>
              </a:r>
              <a:endParaRPr lang="en-US" dirty="0">
                <a:solidFill>
                  <a:srgbClr val="E567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4349" y="3486150"/>
            <a:ext cx="7159752" cy="1273629"/>
            <a:chOff x="514350" y="3486150"/>
            <a:chExt cx="6505575" cy="1273629"/>
          </a:xfrm>
        </p:grpSpPr>
        <p:sp>
          <p:nvSpPr>
            <p:cNvPr id="5" name="Rectangle 4"/>
            <p:cNvSpPr/>
            <p:nvPr/>
          </p:nvSpPr>
          <p:spPr>
            <a:xfrm>
              <a:off x="514350" y="3486150"/>
              <a:ext cx="6505575" cy="127362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18514" y="355690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56700"/>
                  </a:solidFill>
                  <a:sym typeface="Wingdings"/>
                </a:rPr>
                <a:t></a:t>
              </a:r>
              <a:endParaRPr lang="en-US" dirty="0">
                <a:solidFill>
                  <a:srgbClr val="E567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4349" y="4754336"/>
            <a:ext cx="7159752" cy="374880"/>
            <a:chOff x="514350" y="4754336"/>
            <a:chExt cx="6505575" cy="374880"/>
          </a:xfrm>
        </p:grpSpPr>
        <p:sp>
          <p:nvSpPr>
            <p:cNvPr id="7" name="Rectangle 6"/>
            <p:cNvSpPr/>
            <p:nvPr/>
          </p:nvSpPr>
          <p:spPr>
            <a:xfrm>
              <a:off x="514350" y="4757741"/>
              <a:ext cx="6505575" cy="3714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18514" y="475433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56700"/>
                  </a:solidFill>
                  <a:sym typeface="Wingdings"/>
                </a:rPr>
                <a:t></a:t>
              </a:r>
              <a:endParaRPr lang="en-US" dirty="0">
                <a:solidFill>
                  <a:srgbClr val="E567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4349" y="5138738"/>
            <a:ext cx="7159752" cy="374094"/>
            <a:chOff x="514350" y="5138738"/>
            <a:chExt cx="6505575" cy="374094"/>
          </a:xfrm>
        </p:grpSpPr>
        <p:sp>
          <p:nvSpPr>
            <p:cNvPr id="8" name="Rectangle 7"/>
            <p:cNvSpPr/>
            <p:nvPr/>
          </p:nvSpPr>
          <p:spPr>
            <a:xfrm>
              <a:off x="514350" y="5138738"/>
              <a:ext cx="6505575" cy="3714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18514" y="514350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56700"/>
                  </a:solidFill>
                  <a:sym typeface="Wingdings"/>
                </a:rPr>
                <a:t></a:t>
              </a:r>
              <a:endParaRPr lang="en-US" dirty="0">
                <a:solidFill>
                  <a:srgbClr val="E567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4350" y="5539468"/>
            <a:ext cx="7160079" cy="371475"/>
            <a:chOff x="514350" y="5539468"/>
            <a:chExt cx="6505575" cy="371475"/>
          </a:xfrm>
        </p:grpSpPr>
        <p:sp>
          <p:nvSpPr>
            <p:cNvPr id="9" name="Rectangle 8"/>
            <p:cNvSpPr/>
            <p:nvPr/>
          </p:nvSpPr>
          <p:spPr>
            <a:xfrm>
              <a:off x="514350" y="5539468"/>
              <a:ext cx="6505575" cy="3714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8514" y="554082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56700"/>
                  </a:solidFill>
                  <a:sym typeface="Wingdings"/>
                </a:rPr>
                <a:t></a:t>
              </a:r>
              <a:endParaRPr lang="en-US" dirty="0">
                <a:solidFill>
                  <a:srgbClr val="E56700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program, </a:t>
            </a:r>
            <a:r>
              <a:rPr lang="en-US" i="1" dirty="0" smtClean="0"/>
              <a:t>five levels </a:t>
            </a:r>
            <a:r>
              <a:rPr lang="en-US" dirty="0" smtClean="0"/>
              <a:t>of filtering, customized output</a:t>
            </a:r>
          </a:p>
          <a:p>
            <a:pPr lvl="1"/>
            <a:r>
              <a:rPr lang="en-US" b="1" dirty="0" smtClean="0"/>
              <a:t>All Processing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i="1" dirty="0"/>
              <a:t> </a:t>
            </a:r>
            <a:r>
              <a:rPr lang="en-US" i="1" dirty="0" smtClean="0"/>
              <a:t>Base Filtering</a:t>
            </a:r>
            <a:endParaRPr lang="en-US" b="1" dirty="0" smtClean="0"/>
          </a:p>
          <a:p>
            <a:pPr lvl="1"/>
            <a:r>
              <a:rPr lang="en-US" b="1" dirty="0" smtClean="0"/>
              <a:t>Indexing</a:t>
            </a:r>
            <a:r>
              <a:rPr lang="en-US" dirty="0" smtClean="0"/>
              <a:t> – </a:t>
            </a:r>
            <a:r>
              <a:rPr lang="en-US" i="1" dirty="0" smtClean="0"/>
              <a:t>High Recall Filtering</a:t>
            </a:r>
          </a:p>
          <a:p>
            <a:pPr lvl="1"/>
            <a:r>
              <a:rPr lang="en-US" b="1" dirty="0"/>
              <a:t>Cataloging</a:t>
            </a:r>
            <a:r>
              <a:rPr lang="en-US" dirty="0"/>
              <a:t> – </a:t>
            </a:r>
            <a:r>
              <a:rPr lang="en-US" i="1" dirty="0"/>
              <a:t>High Recall </a:t>
            </a:r>
            <a:r>
              <a:rPr lang="en-US" i="1" dirty="0" smtClean="0"/>
              <a:t>Filtering</a:t>
            </a:r>
            <a:endParaRPr lang="en-US" dirty="0" smtClean="0"/>
          </a:p>
          <a:p>
            <a:pPr lvl="1"/>
            <a:r>
              <a:rPr lang="en-US" b="1" dirty="0" smtClean="0"/>
              <a:t>History of </a:t>
            </a:r>
            <a:r>
              <a:rPr lang="en-US" b="1" dirty="0"/>
              <a:t>Medicine </a:t>
            </a:r>
            <a:r>
              <a:rPr lang="en-US" dirty="0"/>
              <a:t>– </a:t>
            </a:r>
            <a:r>
              <a:rPr lang="en-US" i="1" dirty="0"/>
              <a:t>High Recall </a:t>
            </a:r>
            <a:r>
              <a:rPr lang="en-US" i="1" dirty="0" smtClean="0"/>
              <a:t>Filtering</a:t>
            </a:r>
            <a:endParaRPr lang="en-US" dirty="0" smtClean="0"/>
          </a:p>
          <a:p>
            <a:pPr lvl="1"/>
            <a:r>
              <a:rPr lang="en-US" b="1" dirty="0" smtClean="0"/>
              <a:t>MTIFL</a:t>
            </a:r>
            <a:r>
              <a:rPr lang="en-US" dirty="0"/>
              <a:t> – </a:t>
            </a:r>
            <a:r>
              <a:rPr lang="en-US" i="1" dirty="0" smtClean="0"/>
              <a:t>Balanced Recall/Precision Filtering</a:t>
            </a:r>
            <a:endParaRPr lang="en-US" b="1" dirty="0" smtClean="0"/>
          </a:p>
          <a:p>
            <a:pPr lvl="1"/>
            <a:r>
              <a:rPr lang="en-US" b="1" dirty="0" smtClean="0"/>
              <a:t>Strict</a:t>
            </a:r>
            <a:r>
              <a:rPr lang="en-US" dirty="0" smtClean="0"/>
              <a:t> – </a:t>
            </a:r>
            <a:r>
              <a:rPr lang="en-US" i="1" dirty="0" smtClean="0"/>
              <a:t>High Precision Filtering (</a:t>
            </a:r>
            <a:r>
              <a:rPr lang="en-US" i="1" dirty="0" smtClean="0">
                <a:solidFill>
                  <a:srgbClr val="800000"/>
                </a:solidFill>
              </a:rPr>
              <a:t>not currently used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Ability to Turn Off All Filtering (</a:t>
            </a:r>
            <a:r>
              <a:rPr lang="en-US" i="1" dirty="0" smtClean="0">
                <a:solidFill>
                  <a:srgbClr val="800000"/>
                </a:solidFill>
              </a:rPr>
              <a:t>used in experiments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Creation &amp; Management System (DCMS)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/>
          <a:stretch/>
        </p:blipFill>
        <p:spPr bwMode="auto">
          <a:xfrm>
            <a:off x="190500" y="1612900"/>
            <a:ext cx="88392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/>
          <a:stretch/>
        </p:blipFill>
        <p:spPr bwMode="auto">
          <a:xfrm>
            <a:off x="3019426" y="2270125"/>
            <a:ext cx="5783058" cy="398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90850" y="2295525"/>
            <a:ext cx="5210175" cy="314325"/>
          </a:xfrm>
          <a:prstGeom prst="rect">
            <a:avLst/>
          </a:prstGeom>
          <a:noFill/>
          <a:ln w="50800">
            <a:solidFill>
              <a:srgbClr val="E5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and opinions expressed do not necessarily state or reflect those of the U.S. Government, and they may not be used for advertising or product endorsement purposes.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4214812"/>
            <a:ext cx="39814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2675467"/>
            <a:ext cx="8461248" cy="3696758"/>
          </a:xfrm>
        </p:spPr>
        <p:txBody>
          <a:bodyPr>
            <a:normAutofit/>
          </a:bodyPr>
          <a:lstStyle/>
          <a:p>
            <a:r>
              <a:rPr lang="en-US" dirty="0"/>
              <a:t>MTI Currently Not Able to Differentiate:</a:t>
            </a:r>
          </a:p>
          <a:p>
            <a:pPr lvl="1"/>
            <a:r>
              <a:rPr lang="en-US" dirty="0"/>
              <a:t>Species specific </a:t>
            </a:r>
            <a:r>
              <a:rPr lang="en-US" dirty="0" smtClean="0"/>
              <a:t>terms</a:t>
            </a:r>
            <a:endParaRPr lang="en-US" dirty="0"/>
          </a:p>
          <a:p>
            <a:pPr lvl="2"/>
            <a:r>
              <a:rPr lang="en-US" dirty="0"/>
              <a:t>BIRC3 protein, </a:t>
            </a:r>
            <a:r>
              <a:rPr lang="en-US" b="1" dirty="0">
                <a:solidFill>
                  <a:srgbClr val="800000"/>
                </a:solidFill>
              </a:rPr>
              <a:t>human</a:t>
            </a:r>
          </a:p>
          <a:p>
            <a:pPr lvl="2"/>
            <a:r>
              <a:rPr lang="en-US" dirty="0"/>
              <a:t>Birc3 protein, </a:t>
            </a:r>
            <a:r>
              <a:rPr lang="en-US" b="1" dirty="0">
                <a:solidFill>
                  <a:srgbClr val="800000"/>
                </a:solidFill>
              </a:rPr>
              <a:t>mouse</a:t>
            </a:r>
          </a:p>
          <a:p>
            <a:pPr lvl="2"/>
            <a:r>
              <a:rPr lang="en-US" dirty="0"/>
              <a:t>Birc3 protein, </a:t>
            </a:r>
            <a:r>
              <a:rPr lang="en-US" b="1" dirty="0">
                <a:solidFill>
                  <a:srgbClr val="800000"/>
                </a:solidFill>
              </a:rPr>
              <a:t>rat</a:t>
            </a:r>
          </a:p>
          <a:p>
            <a:endParaRPr lang="en-US" sz="1200" dirty="0"/>
          </a:p>
          <a:p>
            <a:pPr lvl="1"/>
            <a:r>
              <a:rPr lang="en-US" dirty="0"/>
              <a:t>Concepts where words are separated by text</a:t>
            </a:r>
          </a:p>
          <a:p>
            <a:pPr lvl="2"/>
            <a:r>
              <a:rPr lang="en-US" dirty="0"/>
              <a:t>“</a:t>
            </a:r>
            <a:r>
              <a:rPr lang="en-US" b="1" u="sng" dirty="0">
                <a:solidFill>
                  <a:srgbClr val="800000"/>
                </a:solidFill>
              </a:rPr>
              <a:t>Lon</a:t>
            </a:r>
            <a:r>
              <a:rPr lang="en-US" dirty="0">
                <a:solidFill>
                  <a:srgbClr val="800000"/>
                </a:solidFill>
              </a:rPr>
              <a:t> is an oligomeric ATP-dependent </a:t>
            </a:r>
            <a:r>
              <a:rPr lang="en-US" b="1" u="sng" dirty="0">
                <a:solidFill>
                  <a:srgbClr val="800000"/>
                </a:solidFill>
              </a:rPr>
              <a:t>protease</a:t>
            </a:r>
            <a:r>
              <a:rPr lang="en-US" dirty="0"/>
              <a:t>” in text should recommend Lon Protease (ET for Protease La)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1752" y="2675467"/>
            <a:ext cx="8461248" cy="1172633"/>
          </a:xfrm>
        </p:spPr>
        <p:txBody>
          <a:bodyPr/>
          <a:lstStyle/>
          <a:p>
            <a:r>
              <a:rPr lang="en-US" dirty="0" smtClean="0"/>
              <a:t>Current YTD (November 2012 – August 2013)</a:t>
            </a:r>
          </a:p>
          <a:p>
            <a:r>
              <a:rPr lang="en-US" dirty="0" smtClean="0"/>
              <a:t>Percentage Right (Precision)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9708"/>
              </p:ext>
            </p:extLst>
          </p:nvPr>
        </p:nvGraphicFramePr>
        <p:xfrm>
          <a:off x="1524000" y="3898900"/>
          <a:ext cx="6096000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MTIFL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539,157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6,846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MMI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69.18%</a:t>
                      </a:r>
                      <a:r>
                        <a:rPr lang="en-US" dirty="0" smtClean="0"/>
                        <a:t> / 1,313,077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76.61%</a:t>
                      </a:r>
                      <a:r>
                        <a:rPr lang="en-US" baseline="0" dirty="0" smtClean="0"/>
                        <a:t> / 11,536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PRC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42.98%</a:t>
                      </a:r>
                      <a:r>
                        <a:rPr lang="en-US" dirty="0" smtClean="0"/>
                        <a:t> / 509,775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80.03%</a:t>
                      </a:r>
                      <a:r>
                        <a:rPr lang="en-US" dirty="0" smtClean="0"/>
                        <a:t> / 3,839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MMI+PRC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54.93%</a:t>
                      </a:r>
                      <a:r>
                        <a:rPr lang="en-US" dirty="0" smtClean="0"/>
                        <a:t> / 1,837,432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72.04%</a:t>
                      </a:r>
                      <a:r>
                        <a:rPr lang="en-US" dirty="0" smtClean="0"/>
                        <a:t> / 30,075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56.93%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73.78%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04950" y="5010150"/>
            <a:ext cx="6105525" cy="361950"/>
          </a:xfrm>
          <a:prstGeom prst="rect">
            <a:avLst/>
          </a:prstGeom>
          <a:noFill/>
          <a:ln w="50800">
            <a:solidFill>
              <a:srgbClr val="E5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MTI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Future Work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Summarizes input text into an ordered list of MeSH Headings</a:t>
            </a:r>
          </a:p>
          <a:p>
            <a:pPr>
              <a:spcBef>
                <a:spcPts val="1200"/>
              </a:spcBef>
            </a:pPr>
            <a:r>
              <a:rPr lang="en-US" dirty="0"/>
              <a:t>In use since </a:t>
            </a:r>
            <a:r>
              <a:rPr lang="en-US" dirty="0" smtClean="0"/>
              <a:t>mid-2002 (Indexers, Cataloging, HMD)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MTI as First-Line </a:t>
            </a:r>
            <a:r>
              <a:rPr lang="en-US" dirty="0"/>
              <a:t>I</a:t>
            </a:r>
            <a:r>
              <a:rPr lang="en-US" dirty="0" smtClean="0"/>
              <a:t>ndexer (MTIFL) since February 2011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Developed with continued Index Section collaboration</a:t>
            </a:r>
          </a:p>
          <a:p>
            <a:pPr>
              <a:spcBef>
                <a:spcPts val="1200"/>
              </a:spcBef>
            </a:pPr>
            <a:r>
              <a:rPr lang="en-US" dirty="0"/>
              <a:t>Uses article Title and Abstract</a:t>
            </a:r>
          </a:p>
          <a:p>
            <a:pPr>
              <a:spcBef>
                <a:spcPts val="1200"/>
              </a:spcBef>
            </a:pPr>
            <a:r>
              <a:rPr lang="en-US" dirty="0"/>
              <a:t>Provides recommendations for </a:t>
            </a:r>
            <a:r>
              <a:rPr lang="en-US" b="1" dirty="0" smtClean="0">
                <a:solidFill>
                  <a:srgbClr val="00B050"/>
                </a:solidFill>
              </a:rPr>
              <a:t>93%</a:t>
            </a:r>
            <a:r>
              <a:rPr lang="en-US" dirty="0" smtClean="0"/>
              <a:t> </a:t>
            </a:r>
            <a:r>
              <a:rPr lang="en-US" dirty="0"/>
              <a:t>of indexed </a:t>
            </a:r>
            <a:r>
              <a:rPr lang="en-US" dirty="0" smtClean="0"/>
              <a:t>articles (2012)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 -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7013" y="2905125"/>
            <a:ext cx="3609975" cy="1846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weathervane. </a:t>
            </a:r>
            <a:r>
              <a:rPr lang="en-US" sz="1200" dirty="0" smtClean="0"/>
              <a:t>(23463855)</a:t>
            </a:r>
          </a:p>
          <a:p>
            <a:endParaRPr lang="en-US" sz="600" dirty="0" smtClean="0"/>
          </a:p>
          <a:p>
            <a:r>
              <a:rPr lang="en-US" sz="2400" dirty="0" smtClean="0"/>
              <a:t>Before 911... </a:t>
            </a:r>
            <a:r>
              <a:rPr lang="en-US" sz="1200" dirty="0" smtClean="0"/>
              <a:t>(23465427)</a:t>
            </a:r>
          </a:p>
          <a:p>
            <a:endParaRPr lang="en-US" sz="600" dirty="0" smtClean="0"/>
          </a:p>
          <a:p>
            <a:r>
              <a:rPr lang="en-US" sz="2400" dirty="0" smtClean="0"/>
              <a:t>The in-betweeners. </a:t>
            </a:r>
            <a:r>
              <a:rPr lang="en-US" sz="1200" dirty="0" smtClean="0"/>
              <a:t>(23348431)</a:t>
            </a:r>
          </a:p>
          <a:p>
            <a:endParaRPr lang="en-US" sz="600" dirty="0" smtClean="0"/>
          </a:p>
          <a:p>
            <a:r>
              <a:rPr lang="en-US" sz="2400" dirty="0" smtClean="0"/>
              <a:t>Valete, salvete. </a:t>
            </a:r>
            <a:r>
              <a:rPr lang="en-US" sz="1200" dirty="0" smtClean="0"/>
              <a:t>(23143314)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65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612648"/>
            <a:ext cx="3857273" cy="5947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2675467"/>
            <a:ext cx="4879848" cy="3450696"/>
          </a:xfrm>
        </p:spPr>
        <p:txBody>
          <a:bodyPr/>
          <a:lstStyle/>
          <a:p>
            <a:r>
              <a:rPr lang="en-US" b="1" dirty="0"/>
              <a:t>MetaMap </a:t>
            </a:r>
            <a:r>
              <a:rPr lang="en-US" b="1" dirty="0" smtClean="0"/>
              <a:t>Indexing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Actually </a:t>
            </a:r>
            <a:r>
              <a:rPr lang="en-US" dirty="0"/>
              <a:t>found in </a:t>
            </a:r>
            <a:r>
              <a:rPr lang="en-US" dirty="0" smtClean="0"/>
              <a:t>text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 smtClean="0"/>
              <a:t>Restrict </a:t>
            </a:r>
            <a:r>
              <a:rPr lang="en-US" b="1" dirty="0"/>
              <a:t>to </a:t>
            </a:r>
            <a:r>
              <a:rPr lang="en-US" b="1" dirty="0" smtClean="0"/>
              <a:t>MeSH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Maps </a:t>
            </a:r>
            <a:r>
              <a:rPr lang="en-US" dirty="0"/>
              <a:t>UMLS Concepts to </a:t>
            </a:r>
            <a:r>
              <a:rPr lang="en-US" dirty="0" smtClean="0"/>
              <a:t>MeSH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PubMed Related </a:t>
            </a:r>
            <a:r>
              <a:rPr lang="en-US" b="1" dirty="0" smtClean="0"/>
              <a:t>Citations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necessarily found in text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MTI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67300" y="4038600"/>
            <a:ext cx="3848861" cy="248716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2675466"/>
            <a:ext cx="8461248" cy="36872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Large multi-lingual biomedical vocabulary database</a:t>
            </a:r>
          </a:p>
          <a:p>
            <a:r>
              <a:rPr lang="en-US" dirty="0" smtClean="0"/>
              <a:t>UMLS Metathesaurus (currently using 2012AB)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MetaMap </a:t>
            </a:r>
            <a:r>
              <a:rPr lang="en-US" dirty="0"/>
              <a:t>Indexing </a:t>
            </a:r>
            <a:r>
              <a:rPr lang="en-US" dirty="0" smtClean="0"/>
              <a:t>uses a subset:</a:t>
            </a:r>
            <a:endParaRPr lang="en-US" dirty="0"/>
          </a:p>
          <a:p>
            <a:pPr lvl="1"/>
            <a:r>
              <a:rPr lang="en-US" dirty="0" smtClean="0"/>
              <a:t>Only requires UMLS license and for use with US-based projects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2,461,504</a:t>
            </a:r>
            <a:r>
              <a:rPr lang="en-US" dirty="0" smtClean="0"/>
              <a:t> </a:t>
            </a:r>
            <a:r>
              <a:rPr lang="en-US" dirty="0"/>
              <a:t>concepts with </a:t>
            </a:r>
            <a:r>
              <a:rPr lang="en-US" dirty="0" smtClean="0">
                <a:solidFill>
                  <a:srgbClr val="800000"/>
                </a:solidFill>
              </a:rPr>
              <a:t>7,685,881</a:t>
            </a:r>
            <a:r>
              <a:rPr lang="en-US" dirty="0" smtClean="0"/>
              <a:t> </a:t>
            </a:r>
            <a:r>
              <a:rPr lang="en-US" dirty="0"/>
              <a:t>entries</a:t>
            </a:r>
          </a:p>
          <a:p>
            <a:pPr lvl="1"/>
            <a:r>
              <a:rPr lang="en-US" dirty="0"/>
              <a:t>English Only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75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800000"/>
                </a:solidFill>
              </a:rPr>
              <a:t>168</a:t>
            </a:r>
            <a:r>
              <a:rPr lang="en-US" dirty="0" smtClean="0"/>
              <a:t> Source Vocabularies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800000"/>
                </a:solidFill>
              </a:rPr>
              <a:t>Changes twice a </a:t>
            </a:r>
            <a:r>
              <a:rPr lang="en-US" i="1" dirty="0" smtClean="0">
                <a:solidFill>
                  <a:srgbClr val="800000"/>
                </a:solidFill>
              </a:rPr>
              <a:t>year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461897"/>
          </a:xfrm>
        </p:spPr>
        <p:txBody>
          <a:bodyPr>
            <a:normAutofit/>
          </a:bodyPr>
          <a:lstStyle/>
          <a:p>
            <a:r>
              <a:rPr lang="en-US" dirty="0" smtClean="0"/>
              <a:t>Unified Medical Language System</a:t>
            </a:r>
            <a:br>
              <a:rPr lang="en-US" dirty="0" smtClean="0"/>
            </a:br>
            <a:r>
              <a:rPr lang="en-US" dirty="0" smtClean="0"/>
              <a:t>(UMLS)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2675466"/>
            <a:ext cx="8461248" cy="3553883"/>
          </a:xfrm>
        </p:spPr>
        <p:txBody>
          <a:bodyPr>
            <a:normAutofit/>
          </a:bodyPr>
          <a:lstStyle/>
          <a:p>
            <a:r>
              <a:rPr lang="en-US" dirty="0"/>
              <a:t>Used for finding UMLS concepts actually in the text.</a:t>
            </a:r>
          </a:p>
          <a:p>
            <a:pPr lvl="1"/>
            <a:r>
              <a:rPr lang="en-US" dirty="0"/>
              <a:t>Better coverage versus just looking for MeSH </a:t>
            </a:r>
            <a:r>
              <a:rPr lang="en-US" dirty="0" smtClean="0"/>
              <a:t>Headings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Provides our best indicator of MeSH </a:t>
            </a:r>
            <a:r>
              <a:rPr lang="en-US" dirty="0" smtClean="0"/>
              <a:t>Headings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Handles spelling variants, abbreviations, and synonym identification</a:t>
            </a:r>
            <a:r>
              <a:rPr lang="en-US" dirty="0" smtClean="0"/>
              <a:t>.    (</a:t>
            </a:r>
            <a:r>
              <a:rPr lang="en-US" i="1" dirty="0" smtClean="0">
                <a:solidFill>
                  <a:srgbClr val="800000"/>
                </a:solidFill>
              </a:rPr>
              <a:t>Handles most British Spellings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800"/>
              </a:spcBef>
            </a:pPr>
            <a:r>
              <a:rPr lang="en-US" dirty="0"/>
              <a:t>Obstructive Sleep Apnea</a:t>
            </a:r>
          </a:p>
          <a:p>
            <a:pPr lvl="1">
              <a:spcBef>
                <a:spcPts val="0"/>
              </a:spcBef>
            </a:pPr>
            <a:r>
              <a:rPr lang="en-US" dirty="0"/>
              <a:t>Obstructive Sleep Apnoea</a:t>
            </a:r>
          </a:p>
          <a:p>
            <a:pPr lvl="1">
              <a:spcBef>
                <a:spcPts val="0"/>
              </a:spcBef>
            </a:pPr>
            <a:r>
              <a:rPr lang="en-US" dirty="0"/>
              <a:t>OSA (3-ways ambiguous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MetaMap Indexing (MMI)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2525" y="5133975"/>
            <a:ext cx="31718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*</a:t>
            </a:r>
            <a:r>
              <a:rPr lang="en-US" sz="2200" dirty="0" smtClean="0">
                <a:solidFill>
                  <a:schemeClr val="tx2"/>
                </a:solidFill>
              </a:rPr>
              <a:t>  Heart Attack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*</a:t>
            </a:r>
            <a:r>
              <a:rPr lang="en-US" sz="2200" dirty="0" smtClean="0">
                <a:solidFill>
                  <a:schemeClr val="tx2"/>
                </a:solidFill>
              </a:rPr>
              <a:t>  Myocardial Infarction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 to MeSH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Allows us to map UMLS concepts to MeSH </a:t>
            </a:r>
            <a:r>
              <a:rPr lang="en-US" dirty="0" smtClean="0"/>
              <a:t>Headings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Updated with each UMLS release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Extends MMI abilities by mapping  </a:t>
            </a:r>
            <a:r>
              <a:rPr lang="en-US" dirty="0"/>
              <a:t>nomenclature to </a:t>
            </a:r>
            <a:r>
              <a:rPr lang="en-US" dirty="0" smtClean="0"/>
              <a:t>MeSH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52863" y="1403350"/>
            <a:ext cx="4102100" cy="4462463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Encephalitis Virus, California</a:t>
            </a:r>
            <a:endParaRPr lang="en-US" b="1" u="sng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</a:rPr>
              <a:t>ET: Jamestown Canyon </a:t>
            </a:r>
            <a:r>
              <a:rPr lang="en-US" sz="2000" b="1" dirty="0" smtClean="0">
                <a:solidFill>
                  <a:srgbClr val="0070C0"/>
                </a:solidFill>
              </a:rPr>
              <a:t>virus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</a:rPr>
              <a:t>ET: Tahyna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Inkoo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Jerry Slough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Keystone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Melao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San Angelo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Serra do Navio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Snowshoe hare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Trivittatus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Lumbo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South River virus</a:t>
            </a: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</a:rPr>
              <a:t>ET: </a:t>
            </a:r>
            <a:r>
              <a:rPr lang="en-US" sz="2000" b="1" dirty="0" smtClean="0">
                <a:solidFill>
                  <a:srgbClr val="0070C0"/>
                </a:solidFill>
              </a:rPr>
              <a:t>California </a:t>
            </a:r>
            <a:r>
              <a:rPr lang="en-US" sz="2000" b="1" dirty="0">
                <a:solidFill>
                  <a:srgbClr val="0070C0"/>
                </a:solidFill>
              </a:rPr>
              <a:t>Group Viruses</a:t>
            </a:r>
          </a:p>
        </p:txBody>
      </p:sp>
    </p:spTree>
    <p:extLst>
      <p:ext uri="{BB962C8B-B14F-4D97-AF65-F5344CB8AC3E}">
        <p14:creationId xmlns:p14="http://schemas.microsoft.com/office/powerpoint/2010/main" val="13851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AE0-2852-4B0B-A48C-63FCE39A237E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PubMed Related Citations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71638"/>
            <a:ext cx="8893175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296853" y="2329898"/>
            <a:ext cx="2782957" cy="3352800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8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3682</TotalTime>
  <Words>884</Words>
  <Application>Microsoft Office PowerPoint</Application>
  <PresentationFormat>On-screen Show (4:3)</PresentationFormat>
  <Paragraphs>185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NLM Medical Text Indexer (MTI)  BioASQ Challenge Workshop September 27, 2013</vt:lpstr>
      <vt:lpstr>Disclaimer</vt:lpstr>
      <vt:lpstr>Outline</vt:lpstr>
      <vt:lpstr>MTI - Overview</vt:lpstr>
      <vt:lpstr>MTI</vt:lpstr>
      <vt:lpstr>Unified Medical Language System (UMLS)</vt:lpstr>
      <vt:lpstr>MetaMap Indexing (MMI)</vt:lpstr>
      <vt:lpstr>Restrict to MeSH</vt:lpstr>
      <vt:lpstr>PubMed Related Citations</vt:lpstr>
      <vt:lpstr>PubMed Related Citations (PRC)</vt:lpstr>
      <vt:lpstr>Special Handling</vt:lpstr>
      <vt:lpstr>Special Handling</vt:lpstr>
      <vt:lpstr>MTI Example</vt:lpstr>
      <vt:lpstr>MTI as First Line Indexer (MTIFL)</vt:lpstr>
      <vt:lpstr>Performance</vt:lpstr>
      <vt:lpstr>Future Work</vt:lpstr>
      <vt:lpstr>Questions?</vt:lpstr>
      <vt:lpstr>Extensible</vt:lpstr>
      <vt:lpstr>Data Creation &amp; Management System (DCMS)</vt:lpstr>
      <vt:lpstr>Challenges</vt:lpstr>
      <vt:lpstr>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Text Indexer (MTI) Briefing for NLM Index Section June 25, 2013</dc:title>
  <dc:creator>Mork, James (NIH/NLM/LHC) [C]</dc:creator>
  <cp:lastModifiedBy>James Mork</cp:lastModifiedBy>
  <cp:revision>121</cp:revision>
  <dcterms:created xsi:type="dcterms:W3CDTF">2013-06-14T10:10:53Z</dcterms:created>
  <dcterms:modified xsi:type="dcterms:W3CDTF">2013-09-24T21:04:51Z</dcterms:modified>
</cp:coreProperties>
</file>