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handoutMasterIdLst>
    <p:handoutMasterId r:id="rId28"/>
  </p:handoutMasterIdLst>
  <p:sldIdLst>
    <p:sldId id="416" r:id="rId2"/>
    <p:sldId id="418" r:id="rId3"/>
    <p:sldId id="417" r:id="rId4"/>
    <p:sldId id="424" r:id="rId5"/>
    <p:sldId id="425" r:id="rId6"/>
    <p:sldId id="426" r:id="rId7"/>
    <p:sldId id="439" r:id="rId8"/>
    <p:sldId id="468" r:id="rId9"/>
    <p:sldId id="448" r:id="rId10"/>
    <p:sldId id="441" r:id="rId11"/>
    <p:sldId id="440" r:id="rId12"/>
    <p:sldId id="427" r:id="rId13"/>
    <p:sldId id="454" r:id="rId14"/>
    <p:sldId id="453" r:id="rId15"/>
    <p:sldId id="465" r:id="rId16"/>
    <p:sldId id="466" r:id="rId17"/>
    <p:sldId id="445" r:id="rId18"/>
    <p:sldId id="446" r:id="rId19"/>
    <p:sldId id="447" r:id="rId20"/>
    <p:sldId id="467" r:id="rId21"/>
    <p:sldId id="461" r:id="rId22"/>
    <p:sldId id="460" r:id="rId23"/>
    <p:sldId id="443" r:id="rId24"/>
    <p:sldId id="464" r:id="rId25"/>
    <p:sldId id="46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0" autoAdjust="0"/>
  </p:normalViewPr>
  <p:slideViewPr>
    <p:cSldViewPr snapToGrid="0">
      <p:cViewPr>
        <p:scale>
          <a:sx n="100" d="100"/>
          <a:sy n="100" d="100"/>
        </p:scale>
        <p:origin x="-660" y="216"/>
      </p:cViewPr>
      <p:guideLst>
        <p:guide orient="horz" pos="2160"/>
        <p:guide pos="2880"/>
      </p:guideLst>
    </p:cSldViewPr>
  </p:slideViewPr>
  <p:notesTextViewPr>
    <p:cViewPr>
      <p:scale>
        <a:sx n="1" d="1"/>
        <a:sy n="1" d="1"/>
      </p:scale>
      <p:origin x="0" y="0"/>
    </p:cViewPr>
  </p:notesTextViewPr>
  <p:sorterViewPr>
    <p:cViewPr>
      <p:scale>
        <a:sx n="100" d="100"/>
        <a:sy n="100" d="100"/>
      </p:scale>
      <p:origin x="0" y="2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120714-1782-4235-9188-E8D00BA5C8BD}" type="datetimeFigureOut">
              <a:rPr lang="en-US" smtClean="0"/>
              <a:t>9/24/2013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47D8CC-706D-4DA8-8057-0DCDB620BC28}" type="slidenum">
              <a:rPr lang="en-US" smtClean="0"/>
              <a:t>‹#›</a:t>
            </a:fld>
            <a:endParaRPr lang="en-US"/>
          </a:p>
        </p:txBody>
      </p:sp>
    </p:spTree>
    <p:extLst>
      <p:ext uri="{BB962C8B-B14F-4D97-AF65-F5344CB8AC3E}">
        <p14:creationId xmlns:p14="http://schemas.microsoft.com/office/powerpoint/2010/main" val="231762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ADFE86-4E8E-4759-9CB6-4F6C9E8A34CC}" type="datetimeFigureOut">
              <a:rPr lang="en-US" smtClean="0"/>
              <a:t>9/24/2013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F5BFE4-64D6-465C-8581-CA7BB3C9A7D4}" type="slidenum">
              <a:rPr lang="en-US" smtClean="0"/>
              <a:t>‹#›</a:t>
            </a:fld>
            <a:endParaRPr lang="en-US"/>
          </a:p>
        </p:txBody>
      </p:sp>
    </p:spTree>
    <p:extLst>
      <p:ext uri="{BB962C8B-B14F-4D97-AF65-F5344CB8AC3E}">
        <p14:creationId xmlns:p14="http://schemas.microsoft.com/office/powerpoint/2010/main" val="284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5BFE4-64D6-465C-8581-CA7BB3C9A7D4}" type="slidenum">
              <a:rPr lang="en-US" smtClean="0"/>
              <a:t>2</a:t>
            </a:fld>
            <a:endParaRPr lang="en-US"/>
          </a:p>
        </p:txBody>
      </p:sp>
    </p:spTree>
    <p:extLst>
      <p:ext uri="{BB962C8B-B14F-4D97-AF65-F5344CB8AC3E}">
        <p14:creationId xmlns:p14="http://schemas.microsoft.com/office/powerpoint/2010/main" val="411481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2676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or limited </a:t>
            </a:r>
            <a:r>
              <a:rPr lang="en-US" baseline="0" dirty="0" err="1" smtClean="0"/>
              <a:t>GeneRIFs</a:t>
            </a:r>
            <a:endParaRPr lang="en-US" baseline="0" dirty="0" smtClean="0"/>
          </a:p>
          <a:p>
            <a:r>
              <a:rPr lang="en-US" baseline="0" dirty="0" smtClean="0"/>
              <a:t>No or limited Chemical Flags</a:t>
            </a:r>
          </a:p>
          <a:p>
            <a:r>
              <a:rPr lang="en-US" baseline="0" dirty="0" smtClean="0"/>
              <a:t>Higher precision for MTIFL since it took longer to remove wrong then to add missed</a:t>
            </a:r>
            <a:endParaRPr lang="en-US" dirty="0"/>
          </a:p>
        </p:txBody>
      </p:sp>
      <p:sp>
        <p:nvSpPr>
          <p:cNvPr id="4" name="Slide Number Placeholder 3"/>
          <p:cNvSpPr>
            <a:spLocks noGrp="1"/>
          </p:cNvSpPr>
          <p:nvPr>
            <p:ph type="sldNum" sz="quarter" idx="10"/>
          </p:nvPr>
        </p:nvSpPr>
        <p:spPr/>
        <p:txBody>
          <a:bodyPr/>
          <a:lstStyle/>
          <a:p>
            <a:fld id="{10F5BFE4-64D6-465C-8581-CA7BB3C9A7D4}" type="slidenum">
              <a:rPr lang="en-US" smtClean="0"/>
              <a:t>16</a:t>
            </a:fld>
            <a:endParaRPr lang="en-US"/>
          </a:p>
        </p:txBody>
      </p:sp>
    </p:spTree>
    <p:extLst>
      <p:ext uri="{BB962C8B-B14F-4D97-AF65-F5344CB8AC3E}">
        <p14:creationId xmlns:p14="http://schemas.microsoft.com/office/powerpoint/2010/main" val="311042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percentage</a:t>
            </a:r>
            <a:r>
              <a:rPr lang="en-US" baseline="0" dirty="0" smtClean="0"/>
              <a:t> of journals capable of MTIFL</a:t>
            </a:r>
            <a:endParaRPr lang="en-US" dirty="0" smtClean="0"/>
          </a:p>
          <a:p>
            <a:r>
              <a:rPr lang="en-US" dirty="0" smtClean="0"/>
              <a:t>Never fully replace Indexers – this allows MTI</a:t>
            </a:r>
            <a:r>
              <a:rPr lang="en-US" baseline="0" dirty="0" smtClean="0"/>
              <a:t> to handle the “easy” indexing</a:t>
            </a:r>
          </a:p>
          <a:p>
            <a:r>
              <a:rPr lang="en-US" baseline="0" dirty="0" smtClean="0"/>
              <a:t>Freeing Indexers up to handle more complex and interesting articles.</a:t>
            </a:r>
          </a:p>
          <a:p>
            <a:endParaRPr lang="en-US" baseline="0" dirty="0" smtClean="0"/>
          </a:p>
          <a:p>
            <a:r>
              <a:rPr lang="en-US" baseline="0" dirty="0" smtClean="0"/>
              <a:t>Susan Roy – Library Associate Fellow</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9400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percentage</a:t>
            </a:r>
            <a:r>
              <a:rPr lang="en-US" baseline="0" dirty="0" smtClean="0"/>
              <a:t> of journals capable of MTIFL</a:t>
            </a:r>
            <a:endParaRPr lang="en-US" dirty="0" smtClean="0"/>
          </a:p>
          <a:p>
            <a:r>
              <a:rPr lang="en-US" dirty="0" smtClean="0"/>
              <a:t>Never fully replace Indexers – this allows MTI</a:t>
            </a:r>
            <a:r>
              <a:rPr lang="en-US" baseline="0" dirty="0" smtClean="0"/>
              <a:t> to handle the “easy” indexing</a:t>
            </a:r>
          </a:p>
          <a:p>
            <a:r>
              <a:rPr lang="en-US" baseline="0" dirty="0" smtClean="0"/>
              <a:t>Freeing Indexers up to handle more complex and interesting articles.</a:t>
            </a:r>
          </a:p>
          <a:p>
            <a:endParaRPr lang="en-US" baseline="0" dirty="0" smtClean="0"/>
          </a:p>
          <a:p>
            <a:r>
              <a:rPr lang="en-US" baseline="0" dirty="0" smtClean="0"/>
              <a:t>Susan Roy – Library Associate Fellow</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9400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4">
              <a:defRPr/>
            </a:pPr>
            <a:r>
              <a:rPr lang="en-US" baseline="0" dirty="0" smtClean="0"/>
              <a:t>We have developed a production tool for partially automating gene indexing through both in house development and leveraging existing software. We call this tool the Gene Indexing Assistant or the G.I.A. The GIA will perform many of the tasks manually conducted by indexers:</a:t>
            </a:r>
          </a:p>
          <a:p>
            <a:pPr defTabSz="931754">
              <a:defRPr/>
            </a:pPr>
            <a:r>
              <a:rPr lang="en-US" baseline="0" dirty="0" smtClean="0"/>
              <a:t>-evaluate whether an article is likely to be suitable for gene indexing AND</a:t>
            </a:r>
          </a:p>
          <a:p>
            <a:pPr defTabSz="931754">
              <a:defRPr/>
            </a:pPr>
            <a:r>
              <a:rPr lang="en-US" baseline="0" dirty="0" smtClean="0"/>
              <a:t>-identify genes in the article. </a:t>
            </a:r>
          </a:p>
          <a:p>
            <a:pPr defTabSz="931754">
              <a:defRPr/>
            </a:pPr>
            <a:r>
              <a:rPr lang="en-US" baseline="0" dirty="0" smtClean="0"/>
              <a:t>-It will then create links based on those genes to the correct </a:t>
            </a:r>
            <a:r>
              <a:rPr lang="en-US" baseline="0" dirty="0" err="1" smtClean="0"/>
              <a:t>Entrez</a:t>
            </a:r>
            <a:r>
              <a:rPr lang="en-US" baseline="0" dirty="0" smtClean="0"/>
              <a:t> Gene records, AND</a:t>
            </a:r>
          </a:p>
          <a:p>
            <a:pPr defTabSz="931754">
              <a:buFontTx/>
              <a:buChar char="-"/>
              <a:defRPr/>
            </a:pPr>
            <a:r>
              <a:rPr lang="en-US" baseline="0" dirty="0" smtClean="0"/>
              <a:t>Hopefully eventually suggest candidate sentences for </a:t>
            </a:r>
            <a:r>
              <a:rPr lang="en-US" baseline="0" dirty="0" err="1" smtClean="0"/>
              <a:t>GeneRIF</a:t>
            </a:r>
            <a:r>
              <a:rPr lang="en-US" baseline="0" dirty="0" smtClean="0"/>
              <a:t> annotations.</a:t>
            </a:r>
          </a:p>
          <a:p>
            <a:pPr defTabSz="931754">
              <a:buFontTx/>
              <a:buChar char="-"/>
              <a:defRPr/>
            </a:pPr>
            <a:r>
              <a:rPr lang="en-US" b="0" baseline="0" dirty="0" smtClean="0">
                <a:solidFill>
                  <a:srgbClr val="FF0000"/>
                </a:solidFill>
              </a:rPr>
              <a:t>-The indexer will then decide whether to keep, discard, or modify the links and suggestions.</a:t>
            </a:r>
            <a:endParaRPr lang="en-US" dirty="0" smtClean="0"/>
          </a:p>
          <a:p>
            <a:r>
              <a:rPr lang="en-US" dirty="0" smtClean="0"/>
              <a:t>When</a:t>
            </a:r>
            <a:r>
              <a:rPr lang="en-US" baseline="0" dirty="0" smtClean="0"/>
              <a:t> we text this tool with indexers this month, we hope to see gains in speed of indexing and the number of articles that receive gene indexing.</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00484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5BFE4-64D6-465C-8581-CA7BB3C9A7D4}" type="slidenum">
              <a:rPr lang="en-US" smtClean="0"/>
              <a:t>23</a:t>
            </a:fld>
            <a:endParaRPr lang="en-US"/>
          </a:p>
        </p:txBody>
      </p:sp>
    </p:spTree>
    <p:extLst>
      <p:ext uri="{BB962C8B-B14F-4D97-AF65-F5344CB8AC3E}">
        <p14:creationId xmlns:p14="http://schemas.microsoft.com/office/powerpoint/2010/main" val="411481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24</a:t>
            </a:fld>
            <a:endParaRPr lang="en-US"/>
          </a:p>
        </p:txBody>
      </p:sp>
    </p:spTree>
    <p:extLst>
      <p:ext uri="{BB962C8B-B14F-4D97-AF65-F5344CB8AC3E}">
        <p14:creationId xmlns:p14="http://schemas.microsoft.com/office/powerpoint/2010/main" val="201790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5BFE4-64D6-465C-8581-CA7BB3C9A7D4}" type="slidenum">
              <a:rPr lang="en-US" smtClean="0"/>
              <a:t>3</a:t>
            </a:fld>
            <a:endParaRPr lang="en-US"/>
          </a:p>
        </p:txBody>
      </p:sp>
    </p:spTree>
    <p:extLst>
      <p:ext uri="{BB962C8B-B14F-4D97-AF65-F5344CB8AC3E}">
        <p14:creationId xmlns:p14="http://schemas.microsoft.com/office/powerpoint/2010/main" val="411481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4</a:t>
            </a:fld>
            <a:endParaRPr lang="en-US"/>
          </a:p>
        </p:txBody>
      </p:sp>
    </p:spTree>
    <p:extLst>
      <p:ext uri="{BB962C8B-B14F-4D97-AF65-F5344CB8AC3E}">
        <p14:creationId xmlns:p14="http://schemas.microsoft.com/office/powerpoint/2010/main" val="163390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5</a:t>
            </a:fld>
            <a:endParaRPr lang="en-US"/>
          </a:p>
        </p:txBody>
      </p:sp>
    </p:spTree>
    <p:extLst>
      <p:ext uri="{BB962C8B-B14F-4D97-AF65-F5344CB8AC3E}">
        <p14:creationId xmlns:p14="http://schemas.microsoft.com/office/powerpoint/2010/main" val="163390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an indexer is indexing a paper, if that paper is focused on a gene or gene product, they create what’s called a GeneRIF. You can see some examples of </a:t>
            </a:r>
            <a:r>
              <a:rPr lang="en-US" baseline="0" dirty="0" err="1" smtClean="0"/>
              <a:t>geneRIFs</a:t>
            </a:r>
            <a:r>
              <a:rPr lang="en-US" baseline="0" dirty="0" smtClean="0"/>
              <a:t> here. We’re looking at a record in the NCBI Gene database for (click) </a:t>
            </a:r>
            <a:r>
              <a:rPr lang="en-US" baseline="0" dirty="0" err="1" smtClean="0"/>
              <a:t>Filamin</a:t>
            </a:r>
            <a:r>
              <a:rPr lang="en-US" baseline="0" dirty="0" smtClean="0"/>
              <a:t> A alpha. (click) If you scroll down to the middle of the record, you find a section containing the </a:t>
            </a:r>
            <a:r>
              <a:rPr lang="en-US" baseline="0" dirty="0" err="1" smtClean="0"/>
              <a:t>geneRIFs</a:t>
            </a:r>
            <a:r>
              <a:rPr lang="en-US" baseline="0" dirty="0" smtClean="0"/>
              <a:t> for that gene. (click) A geneRIF is a link in an Entrez Gene record back to the original paper, with a short annotation summarizing the paper’s findings about that gene or protein. Usually that annotation is something derived from the abstract.</a:t>
            </a:r>
          </a:p>
          <a:p>
            <a:r>
              <a:rPr lang="en-US" baseline="0" dirty="0" smtClean="0"/>
              <a:t>So to make these, the indexer has to manually match the genes in the paper to the Entrez Gene record, make that link, and create an annotation. This process is labor intensive and expensive—about $4.90 per article. </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F5BFE4-64D6-465C-8581-CA7BB3C9A7D4}" type="slidenum">
              <a:rPr lang="en-US" smtClean="0"/>
              <a:t>10</a:t>
            </a:fld>
            <a:endParaRPr lang="en-US"/>
          </a:p>
        </p:txBody>
      </p:sp>
    </p:spTree>
    <p:extLst>
      <p:ext uri="{BB962C8B-B14F-4D97-AF65-F5344CB8AC3E}">
        <p14:creationId xmlns:p14="http://schemas.microsoft.com/office/powerpoint/2010/main" val="411481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11</a:t>
            </a:fld>
            <a:endParaRPr lang="en-US"/>
          </a:p>
        </p:txBody>
      </p:sp>
    </p:spTree>
    <p:extLst>
      <p:ext uri="{BB962C8B-B14F-4D97-AF65-F5344CB8AC3E}">
        <p14:creationId xmlns:p14="http://schemas.microsoft.com/office/powerpoint/2010/main" val="397997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Index Section support</a:t>
            </a:r>
          </a:p>
          <a:p>
            <a:r>
              <a:rPr lang="en-US" baseline="0" dirty="0" smtClean="0"/>
              <a:t>MTIFL</a:t>
            </a:r>
          </a:p>
          <a:p>
            <a:r>
              <a:rPr lang="en-US" baseline="0" dirty="0" smtClean="0"/>
              <a:t>NLM Gateway now gone away</a:t>
            </a:r>
          </a:p>
        </p:txBody>
      </p:sp>
      <p:sp>
        <p:nvSpPr>
          <p:cNvPr id="4" name="Slide Number Placeholder 3"/>
          <p:cNvSpPr>
            <a:spLocks noGrp="1"/>
          </p:cNvSpPr>
          <p:nvPr>
            <p:ph type="sldNum" sz="quarter" idx="10"/>
          </p:nvPr>
        </p:nvSpPr>
        <p:spPr/>
        <p:txBody>
          <a:bodyPr/>
          <a:lstStyle/>
          <a:p>
            <a:fld id="{1F48E5D6-DD2A-4C67-A9DC-4A7D8596E567}"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42713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14</a:t>
            </a:fld>
            <a:endParaRPr lang="en-US"/>
          </a:p>
        </p:txBody>
      </p:sp>
    </p:spTree>
    <p:extLst>
      <p:ext uri="{BB962C8B-B14F-4D97-AF65-F5344CB8AC3E}">
        <p14:creationId xmlns:p14="http://schemas.microsoft.com/office/powerpoint/2010/main" val="306274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5206F8-1E79-4B24-8895-2D2305D19BBA}"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FF562-3DB7-4A9A-AC85-674B6B9A1AE5}"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E886A0-F563-4CE2-8B94-F40633D008AF}"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DAAE0-2852-4B0B-A48C-63FCE39A237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2675467"/>
            <a:ext cx="8461248" cy="34506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26130-8FA5-4EEB-A37D-01E0BC767EFE}"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DAAE0-2852-4B0B-A48C-63FCE39A237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C0AA9-11A5-4629-9BF8-8E834CADA102}" type="datetime1">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E83318-9723-4920-A0AE-B88098A47AC8}" type="datetime1">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DAAE0-2852-4B0B-A48C-63FCE39A237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756815-279E-4761-8977-542AC98A16FD}" type="datetime1">
              <a:rPr lang="en-US" smtClean="0"/>
              <a:t>9/24/2013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AA432-5688-44C2-B0A8-438590EA3CBF}" type="datetime1">
              <a:rPr lang="en-US" smtClean="0"/>
              <a:t>9/24/2013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F993C0D-1AF4-424F-815F-EF0397561569}" type="datetime1">
              <a:rPr lang="en-US" smtClean="0"/>
              <a:t>9/24/2013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DAAE0-2852-4B0B-A48C-63FCE39A23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E16A64-393C-4573-8007-EA0B2330FE12}" type="datetime1">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DAAE0-2852-4B0B-A48C-63FCE39A237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50BFC-8B33-4B56-A26A-25B4FBF65AFE}" type="datetime1">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DAAE0-2852-4B0B-A48C-63FCE39A237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B9B59D5-3B60-4DDF-B9E4-232520E2C11A}" type="datetime1">
              <a:rPr lang="en-US" smtClean="0"/>
              <a:t>9/24/2013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34DAAE0-2852-4B0B-A48C-63FCE39A237E}" type="slidenum">
              <a:rPr lang="en-US" smtClean="0"/>
              <a:t>‹#›</a:t>
            </a:fld>
            <a:endParaRPr lang="en-US" dirty="0"/>
          </a:p>
        </p:txBody>
      </p:sp>
      <p:sp>
        <p:nvSpPr>
          <p:cNvPr id="3" name="Text Placeholder 2"/>
          <p:cNvSpPr>
            <a:spLocks noGrp="1"/>
          </p:cNvSpPr>
          <p:nvPr>
            <p:ph type="body" idx="1"/>
          </p:nvPr>
        </p:nvSpPr>
        <p:spPr>
          <a:xfrm>
            <a:off x="301752" y="2675467"/>
            <a:ext cx="8537448"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5350"/>
            <a:ext cx="7772400" cy="3067050"/>
          </a:xfrm>
        </p:spPr>
        <p:txBody>
          <a:bodyPr>
            <a:normAutofit fontScale="90000"/>
          </a:bodyPr>
          <a:lstStyle/>
          <a:p>
            <a:r>
              <a:rPr lang="en-US" b="1" dirty="0" smtClean="0">
                <a:solidFill>
                  <a:schemeClr val="bg1"/>
                </a:solidFill>
              </a:rPr>
              <a:t>Indexing the Biomedical Literature in a Time of Increased Demand and Limited Resources</a:t>
            </a:r>
            <a:r>
              <a:rPr lang="en-US" b="1" dirty="0" smtClean="0">
                <a:solidFill>
                  <a:schemeClr val="tx1"/>
                </a:solidFill>
              </a:rPr>
              <a:t/>
            </a:r>
            <a:br>
              <a:rPr lang="en-US" b="1" dirty="0" smtClean="0">
                <a:solidFill>
                  <a:schemeClr val="tx1"/>
                </a:solidFill>
              </a:rPr>
            </a:br>
            <a:r>
              <a:rPr lang="en-US" dirty="0">
                <a:solidFill>
                  <a:schemeClr val="tx1"/>
                </a:solidFill>
              </a:rPr>
              <a:t/>
            </a:r>
            <a:br>
              <a:rPr lang="en-US" dirty="0">
                <a:solidFill>
                  <a:schemeClr val="tx1"/>
                </a:solidFill>
              </a:rPr>
            </a:br>
            <a:r>
              <a:rPr lang="en-US" sz="4000" b="1" dirty="0" err="1" smtClean="0">
                <a:solidFill>
                  <a:schemeClr val="bg1"/>
                </a:solidFill>
              </a:rPr>
              <a:t>BioASQ</a:t>
            </a:r>
            <a:r>
              <a:rPr lang="en-US" sz="4000" b="1" dirty="0" smtClean="0">
                <a:solidFill>
                  <a:schemeClr val="bg1"/>
                </a:solidFill>
              </a:rPr>
              <a:t> Workshop</a:t>
            </a:r>
            <a:r>
              <a:rPr lang="en-US" sz="4000" b="1" dirty="0" smtClean="0">
                <a:solidFill>
                  <a:schemeClr val="tx1"/>
                </a:solidFill>
              </a:rPr>
              <a:t/>
            </a:r>
            <a:br>
              <a:rPr lang="en-US" sz="4000" b="1" dirty="0" smtClean="0">
                <a:solidFill>
                  <a:schemeClr val="tx1"/>
                </a:solidFill>
              </a:rPr>
            </a:br>
            <a:r>
              <a:rPr lang="en-US" sz="3200" b="1" dirty="0" smtClean="0">
                <a:solidFill>
                  <a:schemeClr val="bg1"/>
                </a:solidFill>
                <a:latin typeface="+mn-lt"/>
                <a:cs typeface="Times New Roman" pitchFamily="18" charset="0"/>
              </a:rPr>
              <a:t>September 27, 2013</a:t>
            </a:r>
            <a:endParaRPr lang="en-US" sz="4000" b="1" dirty="0">
              <a:solidFill>
                <a:schemeClr val="bg1"/>
              </a:solidFill>
              <a:latin typeface="+mn-lt"/>
              <a:cs typeface="Times New Roman" pitchFamily="18" charset="0"/>
            </a:endParaRPr>
          </a:p>
        </p:txBody>
      </p:sp>
      <p:sp>
        <p:nvSpPr>
          <p:cNvPr id="3" name="Subtitle 2"/>
          <p:cNvSpPr>
            <a:spLocks noGrp="1"/>
          </p:cNvSpPr>
          <p:nvPr>
            <p:ph type="subTitle" idx="1"/>
          </p:nvPr>
        </p:nvSpPr>
        <p:spPr>
          <a:xfrm>
            <a:off x="1371600" y="4165600"/>
            <a:ext cx="6400800" cy="1473200"/>
          </a:xfrm>
        </p:spPr>
        <p:txBody>
          <a:bodyPr/>
          <a:lstStyle/>
          <a:p>
            <a:r>
              <a:rPr lang="en-US" dirty="0" smtClean="0"/>
              <a:t>Alan R. Aronson</a:t>
            </a:r>
          </a:p>
          <a:p>
            <a:r>
              <a:rPr lang="en-US" dirty="0" smtClean="0"/>
              <a:t>Lister Hill Center, US National Library of Medicine</a:t>
            </a:r>
          </a:p>
          <a:p>
            <a:r>
              <a:rPr lang="en-US" dirty="0" smtClean="0"/>
              <a:t>alan@nlm.nih.gov</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75141"/>
          <a:stretch/>
        </p:blipFill>
        <p:spPr>
          <a:xfrm>
            <a:off x="1144393" y="5892302"/>
            <a:ext cx="1481309" cy="914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565" y="5875549"/>
            <a:ext cx="910400" cy="91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59" y="5873269"/>
            <a:ext cx="920496" cy="920496"/>
          </a:xfrm>
          <a:prstGeom prst="rect">
            <a:avLst/>
          </a:prstGeom>
        </p:spPr>
      </p:pic>
      <p:pic>
        <p:nvPicPr>
          <p:cNvPr id="9" name="Picture 117" descr="http://www.mlgsca.mlanet.org/newsletter/wp-content/uploads/2011/12/NLM-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440" y="5905500"/>
            <a:ext cx="895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0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675467"/>
            <a:ext cx="8461248" cy="3696758"/>
          </a:xfrm>
        </p:spPr>
        <p:txBody>
          <a:bodyPr>
            <a:normAutofit lnSpcReduction="10000"/>
          </a:bodyPr>
          <a:lstStyle/>
          <a:p>
            <a:r>
              <a:rPr lang="en-US" dirty="0" smtClean="0"/>
              <a:t>MEDLINE </a:t>
            </a:r>
            <a:r>
              <a:rPr lang="en-US" dirty="0" smtClean="0"/>
              <a:t>Indexing</a:t>
            </a:r>
            <a:endParaRPr lang="en-US" dirty="0"/>
          </a:p>
          <a:p>
            <a:pPr>
              <a:spcBef>
                <a:spcPts val="1200"/>
              </a:spcBef>
            </a:pPr>
            <a:r>
              <a:rPr lang="en-US" b="1" dirty="0" smtClean="0"/>
              <a:t>Indexing Initiative</a:t>
            </a:r>
          </a:p>
          <a:p>
            <a:pPr lvl="1">
              <a:spcBef>
                <a:spcPts val="1200"/>
              </a:spcBef>
            </a:pPr>
            <a:r>
              <a:rPr lang="en-US" dirty="0" smtClean="0"/>
              <a:t>Medical Text Indexer (MTI)</a:t>
            </a:r>
          </a:p>
          <a:p>
            <a:pPr lvl="1">
              <a:spcBef>
                <a:spcPts val="1200"/>
              </a:spcBef>
            </a:pPr>
            <a:r>
              <a:rPr lang="en-US" dirty="0" smtClean="0"/>
              <a:t>MTI </a:t>
            </a:r>
            <a:r>
              <a:rPr lang="en-US" dirty="0"/>
              <a:t>as </a:t>
            </a:r>
            <a:r>
              <a:rPr lang="en-US" dirty="0" smtClean="0"/>
              <a:t>First-Line </a:t>
            </a:r>
            <a:r>
              <a:rPr lang="en-US" dirty="0"/>
              <a:t>Indexer (MTIFL</a:t>
            </a:r>
            <a:r>
              <a:rPr lang="en-US" dirty="0" smtClean="0"/>
              <a:t>)</a:t>
            </a:r>
          </a:p>
          <a:p>
            <a:pPr lvl="1">
              <a:spcBef>
                <a:spcPts val="1200"/>
              </a:spcBef>
            </a:pPr>
            <a:r>
              <a:rPr lang="en-US" dirty="0" smtClean="0"/>
              <a:t>MetaMap</a:t>
            </a:r>
          </a:p>
          <a:p>
            <a:pPr lvl="1">
              <a:spcBef>
                <a:spcPts val="1200"/>
              </a:spcBef>
            </a:pPr>
            <a:r>
              <a:rPr lang="en-US" dirty="0" smtClean="0"/>
              <a:t>Gene Indexing Assistant (GIA)</a:t>
            </a:r>
          </a:p>
          <a:p>
            <a:pPr lvl="1">
              <a:spcBef>
                <a:spcPts val="1200"/>
              </a:spcBef>
            </a:pPr>
            <a:r>
              <a:rPr lang="en-US" dirty="0"/>
              <a:t>Machine Learning </a:t>
            </a:r>
            <a:r>
              <a:rPr lang="en-US" dirty="0" smtClean="0"/>
              <a:t>I</a:t>
            </a:r>
            <a:r>
              <a:rPr lang="en-US" dirty="0" smtClean="0"/>
              <a:t>mprovements</a:t>
            </a:r>
            <a:endParaRPr lang="en-US" dirty="0"/>
          </a:p>
          <a:p>
            <a:pPr>
              <a:spcBef>
                <a:spcPts val="1200"/>
              </a:spcBef>
            </a:pPr>
            <a:r>
              <a:rPr lang="en-US" dirty="0" smtClean="0"/>
              <a:t>Future Work</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10</a:t>
            </a:fld>
            <a:endParaRPr lang="en-US" dirty="0"/>
          </a:p>
        </p:txBody>
      </p:sp>
    </p:spTree>
    <p:extLst>
      <p:ext uri="{BB962C8B-B14F-4D97-AF65-F5344CB8AC3E}">
        <p14:creationId xmlns:p14="http://schemas.microsoft.com/office/powerpoint/2010/main" val="381139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NLM Indexing </a:t>
            </a:r>
            <a:r>
              <a:rPr lang="en-US" dirty="0" smtClean="0"/>
              <a:t>Initiative</a:t>
            </a:r>
            <a:endParaRPr lang="en-US" dirty="0"/>
          </a:p>
        </p:txBody>
      </p:sp>
      <p:sp>
        <p:nvSpPr>
          <p:cNvPr id="3" name="Content Placeholder 2"/>
          <p:cNvSpPr>
            <a:spLocks noGrp="1"/>
          </p:cNvSpPr>
          <p:nvPr>
            <p:ph idx="1"/>
          </p:nvPr>
        </p:nvSpPr>
        <p:spPr>
          <a:xfrm>
            <a:off x="301752" y="2679192"/>
            <a:ext cx="8289798" cy="3912108"/>
          </a:xfrm>
        </p:spPr>
        <p:txBody>
          <a:bodyPr/>
          <a:lstStyle/>
          <a:p>
            <a:r>
              <a:rPr lang="en-US" dirty="0"/>
              <a:t>The need for MEDLINE indexing </a:t>
            </a:r>
            <a:r>
              <a:rPr lang="en-US" dirty="0" smtClean="0"/>
              <a:t>support from the 1990s:</a:t>
            </a:r>
            <a:endParaRPr lang="en-US" dirty="0"/>
          </a:p>
          <a:p>
            <a:pPr lvl="1"/>
            <a:r>
              <a:rPr lang="en-US" dirty="0"/>
              <a:t>Increasing demand/costs for indexing in light of </a:t>
            </a:r>
          </a:p>
          <a:p>
            <a:pPr lvl="1"/>
            <a:r>
              <a:rPr lang="en-US" dirty="0"/>
              <a:t>Flat budgets</a:t>
            </a:r>
          </a:p>
          <a:p>
            <a:r>
              <a:rPr lang="en-US" dirty="0" smtClean="0"/>
              <a:t>In response, NLM initiated the Indexing </a:t>
            </a:r>
            <a:r>
              <a:rPr lang="en-US" dirty="0"/>
              <a:t>Initiative in </a:t>
            </a:r>
            <a:r>
              <a:rPr lang="en-US" dirty="0" smtClean="0"/>
              <a:t>1996 to study ways of meeting the perceived need</a:t>
            </a:r>
          </a:p>
          <a:p>
            <a:r>
              <a:rPr lang="en-US" dirty="0" smtClean="0"/>
              <a:t>Cross-library and </a:t>
            </a:r>
            <a:r>
              <a:rPr lang="en-US" dirty="0" smtClean="0"/>
              <a:t>cross-discipline </a:t>
            </a:r>
            <a:r>
              <a:rPr lang="en-US" dirty="0" smtClean="0"/>
              <a:t>team assembled</a:t>
            </a:r>
          </a:p>
          <a:p>
            <a:r>
              <a:rPr lang="en-US" dirty="0" smtClean="0"/>
              <a:t>A prototype indexing system matured into the Medical Text Indexer (MTI)</a:t>
            </a:r>
          </a:p>
          <a:p>
            <a:pPr marL="0" indent="0">
              <a:buNone/>
            </a:pP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11</a:t>
            </a:fld>
            <a:endParaRPr lang="en-US" dirty="0"/>
          </a:p>
        </p:txBody>
      </p:sp>
    </p:spTree>
    <p:extLst>
      <p:ext uri="{BB962C8B-B14F-4D97-AF65-F5344CB8AC3E}">
        <p14:creationId xmlns:p14="http://schemas.microsoft.com/office/powerpoint/2010/main" val="334496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675466"/>
            <a:ext cx="8461248" cy="3687233"/>
          </a:xfrm>
        </p:spPr>
        <p:txBody>
          <a:bodyPr>
            <a:normAutofit lnSpcReduction="10000"/>
          </a:bodyPr>
          <a:lstStyle/>
          <a:p>
            <a:r>
              <a:rPr lang="en-US" dirty="0" smtClean="0"/>
              <a:t>Medical Subject Headings (</a:t>
            </a:r>
            <a:r>
              <a:rPr lang="en-US" dirty="0" err="1" smtClean="0"/>
              <a:t>MeSH</a:t>
            </a:r>
            <a:r>
              <a:rPr lang="en-US" dirty="0" smtClean="0"/>
              <a:t>)</a:t>
            </a:r>
          </a:p>
          <a:p>
            <a:pPr lvl="1"/>
            <a:r>
              <a:rPr lang="en-US" dirty="0" smtClean="0"/>
              <a:t>Biomedical indexing vocabulary maintained by NLM</a:t>
            </a:r>
          </a:p>
          <a:p>
            <a:pPr lvl="1"/>
            <a:r>
              <a:rPr lang="en-US" dirty="0" smtClean="0"/>
              <a:t>Main headings, subheadings, supplementary concepts</a:t>
            </a:r>
          </a:p>
          <a:p>
            <a:r>
              <a:rPr lang="en-US" dirty="0" smtClean="0"/>
              <a:t>Unified Medical Language System (UMLS) </a:t>
            </a:r>
            <a:r>
              <a:rPr lang="en-US" dirty="0" err="1" smtClean="0"/>
              <a:t>Metathesaurus</a:t>
            </a:r>
            <a:endParaRPr lang="en-US" dirty="0" smtClean="0"/>
          </a:p>
          <a:p>
            <a:pPr lvl="1"/>
            <a:r>
              <a:rPr lang="en-US" dirty="0" smtClean="0"/>
              <a:t>A thesaurus constructed from the terms in over 150 vocabularies one of which is </a:t>
            </a:r>
            <a:r>
              <a:rPr lang="en-US" dirty="0" err="1" smtClean="0"/>
              <a:t>MeSH</a:t>
            </a:r>
            <a:endParaRPr lang="en-US" dirty="0"/>
          </a:p>
          <a:p>
            <a:pPr lvl="1"/>
            <a:r>
              <a:rPr lang="en-US" dirty="0" smtClean="0"/>
              <a:t>Synonymous terms are grouped into concepts (~3M) and assigned semantic types (133)</a:t>
            </a:r>
          </a:p>
          <a:p>
            <a:pPr lvl="1"/>
            <a:r>
              <a:rPr lang="en-US" dirty="0" smtClean="0"/>
              <a:t>Relationships among concepts are inherited from term sources or assigned by UMLS editors</a:t>
            </a:r>
          </a:p>
        </p:txBody>
      </p:sp>
      <p:sp>
        <p:nvSpPr>
          <p:cNvPr id="4" name="Title 3"/>
          <p:cNvSpPr>
            <a:spLocks noGrp="1"/>
          </p:cNvSpPr>
          <p:nvPr>
            <p:ph type="title"/>
          </p:nvPr>
        </p:nvSpPr>
        <p:spPr/>
        <p:txBody>
          <a:bodyPr/>
          <a:lstStyle/>
          <a:p>
            <a:r>
              <a:rPr lang="en-US" dirty="0" smtClean="0"/>
              <a:t>MEDLINE Indexing Resources</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12</a:t>
            </a:fld>
            <a:endParaRPr lang="en-US" dirty="0"/>
          </a:p>
        </p:txBody>
      </p:sp>
    </p:spTree>
    <p:extLst>
      <p:ext uri="{BB962C8B-B14F-4D97-AF65-F5344CB8AC3E}">
        <p14:creationId xmlns:p14="http://schemas.microsoft.com/office/powerpoint/2010/main" val="194306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Overview</a:t>
            </a:r>
            <a:endParaRPr lang="en-US" dirty="0"/>
          </a:p>
        </p:txBody>
      </p:sp>
      <p:sp>
        <p:nvSpPr>
          <p:cNvPr id="3" name="Content Placeholder 2"/>
          <p:cNvSpPr>
            <a:spLocks noGrp="1"/>
          </p:cNvSpPr>
          <p:nvPr>
            <p:ph idx="1"/>
          </p:nvPr>
        </p:nvSpPr>
        <p:spPr>
          <a:xfrm>
            <a:off x="301752" y="2679192"/>
            <a:ext cx="8613648" cy="3893058"/>
          </a:xfrm>
        </p:spPr>
        <p:txBody>
          <a:bodyPr>
            <a:normAutofit fontScale="92500" lnSpcReduction="20000"/>
          </a:bodyPr>
          <a:lstStyle/>
          <a:p>
            <a:r>
              <a:rPr lang="en-US" dirty="0"/>
              <a:t>Summarizes input text into an ordered list of MeSH </a:t>
            </a:r>
            <a:r>
              <a:rPr lang="en-US" dirty="0" smtClean="0"/>
              <a:t>Headings</a:t>
            </a:r>
          </a:p>
          <a:p>
            <a:pPr>
              <a:spcBef>
                <a:spcPts val="1200"/>
              </a:spcBef>
            </a:pPr>
            <a:r>
              <a:rPr lang="en-US" dirty="0" smtClean="0"/>
              <a:t>Assisted indexing of Index Section journal articles since 2002</a:t>
            </a:r>
          </a:p>
          <a:p>
            <a:pPr>
              <a:spcBef>
                <a:spcPts val="1200"/>
              </a:spcBef>
            </a:pPr>
            <a:r>
              <a:rPr lang="en-US" dirty="0" smtClean="0"/>
              <a:t>Assisted indexing of Cataloging and History of Medicine Division records</a:t>
            </a:r>
          </a:p>
          <a:p>
            <a:pPr>
              <a:spcBef>
                <a:spcPts val="1200"/>
              </a:spcBef>
            </a:pPr>
            <a:r>
              <a:rPr lang="en-US" dirty="0" smtClean="0"/>
              <a:t>Automatic indexing of NLM Gateway meeting abstracts (</a:t>
            </a:r>
            <a:r>
              <a:rPr lang="en-US" sz="2200" dirty="0" smtClean="0"/>
              <a:t>2002 – 2012</a:t>
            </a:r>
            <a:r>
              <a:rPr lang="en-US" dirty="0" smtClean="0"/>
              <a:t>)</a:t>
            </a:r>
          </a:p>
          <a:p>
            <a:pPr>
              <a:spcBef>
                <a:spcPts val="1200"/>
              </a:spcBef>
            </a:pPr>
            <a:r>
              <a:rPr lang="en-US" dirty="0" smtClean="0"/>
              <a:t>First-line indexing (MTIFL) since February 2011</a:t>
            </a:r>
          </a:p>
          <a:p>
            <a:pPr>
              <a:spcBef>
                <a:spcPts val="1200"/>
              </a:spcBef>
            </a:pPr>
            <a:r>
              <a:rPr lang="en-US" dirty="0" smtClean="0"/>
              <a:t>Also available to the Community</a:t>
            </a:r>
          </a:p>
          <a:p>
            <a:pPr lvl="1">
              <a:spcBef>
                <a:spcPts val="1200"/>
              </a:spcBef>
            </a:pPr>
            <a:r>
              <a:rPr lang="en-US" dirty="0" smtClean="0">
                <a:solidFill>
                  <a:schemeClr val="accent2"/>
                </a:solidFill>
              </a:rPr>
              <a:t>45,672</a:t>
            </a:r>
            <a:r>
              <a:rPr lang="en-US" dirty="0" smtClean="0"/>
              <a:t> requests; </a:t>
            </a:r>
            <a:r>
              <a:rPr lang="en-US" dirty="0" smtClean="0">
                <a:solidFill>
                  <a:schemeClr val="accent2"/>
                </a:solidFill>
              </a:rPr>
              <a:t>16,074,511</a:t>
            </a:r>
            <a:r>
              <a:rPr lang="en-US" dirty="0" smtClean="0"/>
              <a:t> items processed (2012</a:t>
            </a:r>
            <a:r>
              <a:rPr lang="en-US" dirty="0" smtClean="0"/>
              <a:t>)</a:t>
            </a:r>
          </a:p>
          <a:p>
            <a:pPr>
              <a:spcBef>
                <a:spcPts val="1200"/>
              </a:spcBef>
            </a:pPr>
            <a:r>
              <a:rPr lang="en-US" dirty="0" smtClean="0"/>
              <a:t>MTI reduces cost and lets indexers focus on tasks requiring human </a:t>
            </a:r>
            <a:r>
              <a:rPr lang="en-US" dirty="0" err="1" smtClean="0"/>
              <a:t>judgement</a:t>
            </a:r>
            <a:endParaRPr lang="en-US" dirty="0" smtClean="0"/>
          </a:p>
        </p:txBody>
      </p:sp>
      <p:sp>
        <p:nvSpPr>
          <p:cNvPr id="4" name="Slide Number Placeholder 3"/>
          <p:cNvSpPr>
            <a:spLocks noGrp="1"/>
          </p:cNvSpPr>
          <p:nvPr>
            <p:ph type="sldNum" sz="quarter" idx="10"/>
          </p:nvPr>
        </p:nvSpPr>
        <p:spPr/>
        <p:txBody>
          <a:bodyPr/>
          <a:lstStyle/>
          <a:p>
            <a:fld id="{7DE3DC8A-4A07-44D3-A469-6DD60BBA3A61}" type="slidenum">
              <a:rPr lang="en-US" smtClean="0"/>
              <a:pPr/>
              <a:t>13</a:t>
            </a:fld>
            <a:endParaRPr lang="en-US" dirty="0"/>
          </a:p>
        </p:txBody>
      </p:sp>
    </p:spTree>
    <p:extLst>
      <p:ext uri="{BB962C8B-B14F-4D97-AF65-F5344CB8AC3E}">
        <p14:creationId xmlns:p14="http://schemas.microsoft.com/office/powerpoint/2010/main" val="209831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MTI </a:t>
            </a:r>
            <a:r>
              <a:rPr lang="en-US" dirty="0" smtClean="0"/>
              <a:t>Usage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14</a:t>
            </a:fld>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41" y="1627187"/>
            <a:ext cx="8925318" cy="43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00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MTI - How are we doing?</a:t>
            </a:r>
          </a:p>
        </p:txBody>
      </p:sp>
      <p:sp>
        <p:nvSpPr>
          <p:cNvPr id="4" name="Slide Number Placeholder 3"/>
          <p:cNvSpPr>
            <a:spLocks noGrp="1"/>
          </p:cNvSpPr>
          <p:nvPr>
            <p:ph type="sldNum" sz="quarter" idx="10"/>
          </p:nvPr>
        </p:nvSpPr>
        <p:spPr/>
        <p:txBody>
          <a:bodyPr/>
          <a:lstStyle/>
          <a:p>
            <a:fld id="{7DE3DC8A-4A07-44D3-A469-6DD60BBA3A61}" type="slidenum">
              <a:rPr lang="en-US" smtClean="0"/>
              <a:pPr/>
              <a:t>15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3" y="1362072"/>
            <a:ext cx="8949094" cy="517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7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experiments conducted 2010</a:t>
            </a:r>
          </a:p>
          <a:p>
            <a:pPr lvl="1"/>
            <a:r>
              <a:rPr lang="en-US" dirty="0" smtClean="0"/>
              <a:t>Focused on journals MTI performed extremely well on</a:t>
            </a:r>
          </a:p>
          <a:p>
            <a:pPr lvl="1"/>
            <a:r>
              <a:rPr lang="en-US" dirty="0" smtClean="0"/>
              <a:t>Involved multiple experiments with Indexers</a:t>
            </a:r>
          </a:p>
          <a:p>
            <a:pPr lvl="1"/>
            <a:r>
              <a:rPr lang="en-US" dirty="0" smtClean="0"/>
              <a:t>Timing information provided critical evaluation criteria</a:t>
            </a:r>
          </a:p>
          <a:p>
            <a:r>
              <a:rPr lang="en-US" dirty="0" smtClean="0"/>
              <a:t>Moved into Production February 2011</a:t>
            </a:r>
          </a:p>
          <a:p>
            <a:r>
              <a:rPr lang="en-US" dirty="0" smtClean="0"/>
              <a:t>Started with </a:t>
            </a:r>
            <a:r>
              <a:rPr lang="en-US" dirty="0" smtClean="0">
                <a:solidFill>
                  <a:schemeClr val="accent2"/>
                </a:solidFill>
              </a:rPr>
              <a:t>14</a:t>
            </a:r>
            <a:r>
              <a:rPr lang="en-US" dirty="0" smtClean="0"/>
              <a:t> </a:t>
            </a:r>
            <a:r>
              <a:rPr lang="en-US" dirty="0" smtClean="0"/>
              <a:t>journals</a:t>
            </a:r>
            <a:endParaRPr lang="en-US" dirty="0" smtClean="0"/>
          </a:p>
          <a:p>
            <a:r>
              <a:rPr lang="en-US" dirty="0" smtClean="0"/>
              <a:t>Now have </a:t>
            </a:r>
            <a:r>
              <a:rPr lang="en-US" dirty="0" smtClean="0">
                <a:solidFill>
                  <a:schemeClr val="accent2"/>
                </a:solidFill>
              </a:rPr>
              <a:t>89</a:t>
            </a:r>
            <a:r>
              <a:rPr lang="en-US" dirty="0" smtClean="0"/>
              <a:t> journals for approximately </a:t>
            </a:r>
            <a:r>
              <a:rPr lang="en-US" dirty="0" smtClean="0">
                <a:solidFill>
                  <a:schemeClr val="accent2"/>
                </a:solidFill>
              </a:rPr>
              <a:t>10,000</a:t>
            </a:r>
            <a:r>
              <a:rPr lang="en-US" dirty="0" smtClean="0"/>
              <a:t> articles/year</a:t>
            </a:r>
          </a:p>
          <a:p>
            <a:r>
              <a:rPr lang="en-US" dirty="0" smtClean="0"/>
              <a:t>Expected to expand to </a:t>
            </a:r>
            <a:r>
              <a:rPr lang="en-US" dirty="0" smtClean="0">
                <a:solidFill>
                  <a:schemeClr val="accent2"/>
                </a:solidFill>
              </a:rPr>
              <a:t>372</a:t>
            </a:r>
            <a:r>
              <a:rPr lang="en-US" dirty="0" smtClean="0"/>
              <a:t> journals by end of 2015</a:t>
            </a:r>
            <a:endParaRPr lang="en-US" dirty="0"/>
          </a:p>
        </p:txBody>
      </p:sp>
      <p:sp>
        <p:nvSpPr>
          <p:cNvPr id="4" name="Title 3"/>
          <p:cNvSpPr>
            <a:spLocks noGrp="1"/>
          </p:cNvSpPr>
          <p:nvPr>
            <p:ph type="title"/>
          </p:nvPr>
        </p:nvSpPr>
        <p:spPr/>
        <p:txBody>
          <a:bodyPr/>
          <a:lstStyle/>
          <a:p>
            <a:r>
              <a:rPr lang="en-US" dirty="0"/>
              <a:t>MTI as First-Line Indexer (MTIFL)</a:t>
            </a:r>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16</a:t>
            </a:fld>
            <a:endParaRPr lang="en-US" dirty="0"/>
          </a:p>
        </p:txBody>
      </p:sp>
    </p:spTree>
    <p:extLst>
      <p:ext uri="{BB962C8B-B14F-4D97-AF65-F5344CB8AC3E}">
        <p14:creationId xmlns:p14="http://schemas.microsoft.com/office/powerpoint/2010/main" val="3651019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as First-Line Indexer (MTIFL)</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17</a:t>
            </a:fld>
            <a:endParaRPr lang="en-US" dirty="0"/>
          </a:p>
        </p:txBody>
      </p:sp>
      <p:cxnSp>
        <p:nvCxnSpPr>
          <p:cNvPr id="5" name="Straight Connector 4"/>
          <p:cNvCxnSpPr/>
          <p:nvPr/>
        </p:nvCxnSpPr>
        <p:spPr>
          <a:xfrm>
            <a:off x="1968155" y="36221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54016" y="36221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8070" y="4929808"/>
            <a:ext cx="27225" cy="1013792"/>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95060" y="5927983"/>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09392" y="4803913"/>
            <a:ext cx="13460" cy="501218"/>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998538" y="3388121"/>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p:nvSpPr>
          <p:cNvPr id="13" name="Rectangle 17"/>
          <p:cNvSpPr>
            <a:spLocks noChangeArrowheads="1"/>
          </p:cNvSpPr>
          <p:nvPr/>
        </p:nvSpPr>
        <p:spPr bwMode="auto">
          <a:xfrm>
            <a:off x="1812926" y="4108646"/>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4" name="Rectangle 25"/>
          <p:cNvSpPr>
            <a:spLocks noChangeArrowheads="1"/>
          </p:cNvSpPr>
          <p:nvPr/>
        </p:nvSpPr>
        <p:spPr bwMode="auto">
          <a:xfrm>
            <a:off x="2471738" y="3080875"/>
            <a:ext cx="1905000" cy="1723549"/>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Recommends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15" name="Rectangle 40"/>
          <p:cNvSpPr>
            <a:spLocks noChangeArrowheads="1"/>
          </p:cNvSpPr>
          <p:nvPr/>
        </p:nvSpPr>
        <p:spPr bwMode="auto">
          <a:xfrm>
            <a:off x="5999163" y="3701238"/>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6" name="Rectangle 25"/>
          <p:cNvSpPr>
            <a:spLocks noChangeArrowheads="1"/>
          </p:cNvSpPr>
          <p:nvPr/>
        </p:nvSpPr>
        <p:spPr bwMode="auto">
          <a:xfrm>
            <a:off x="7043738" y="2581878"/>
            <a:ext cx="1524000" cy="1600438"/>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useBgFill="1">
        <p:nvSpPr>
          <p:cNvPr id="18" name="Rectangle 25"/>
          <p:cNvSpPr>
            <a:spLocks noChangeArrowheads="1"/>
          </p:cNvSpPr>
          <p:nvPr/>
        </p:nvSpPr>
        <p:spPr bwMode="auto">
          <a:xfrm>
            <a:off x="4910138" y="3080875"/>
            <a:ext cx="1524000" cy="1908215"/>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19" name="TextBox 18"/>
          <p:cNvSpPr txBox="1"/>
          <p:nvPr/>
        </p:nvSpPr>
        <p:spPr>
          <a:xfrm>
            <a:off x="576263" y="4506838"/>
            <a:ext cx="1752600" cy="615553"/>
          </a:xfrm>
          <a:prstGeom prst="rect">
            <a:avLst/>
          </a:prstGeom>
          <a:noFill/>
        </p:spPr>
        <p:txBody>
          <a:bodyPr wrap="square" lIns="0" tIns="0" rIns="0" bIns="0" rtlCol="0">
            <a:spAutoFit/>
          </a:bodyPr>
          <a:lstStyle/>
          <a:p>
            <a:pPr algn="ctr"/>
            <a:r>
              <a:rPr lang="en-US" sz="2000" b="1" dirty="0" smtClean="0">
                <a:latin typeface="Calibri" pitchFamily="34" charset="0"/>
                <a:cs typeface="Calibri" pitchFamily="34" charset="0"/>
              </a:rPr>
              <a:t>89 MEDLINE Journals</a:t>
            </a:r>
            <a:endParaRPr lang="en-US" sz="2000" dirty="0">
              <a:latin typeface="Calibri" pitchFamily="34" charset="0"/>
              <a:cs typeface="Calibri" pitchFamily="34" charset="0"/>
            </a:endParaRPr>
          </a:p>
        </p:txBody>
      </p:sp>
      <p:pic>
        <p:nvPicPr>
          <p:cNvPr id="20" name="Picture 19" descr="Bioinformatics3_cover.gif"/>
          <p:cNvPicPr>
            <a:picLocks noChangeAspect="1"/>
          </p:cNvPicPr>
          <p:nvPr/>
        </p:nvPicPr>
        <p:blipFill>
          <a:blip r:embed="rId3" cstate="print"/>
          <a:stretch>
            <a:fillRect/>
          </a:stretch>
        </p:blipFill>
        <p:spPr>
          <a:xfrm>
            <a:off x="804863" y="2830438"/>
            <a:ext cx="1276350" cy="1666875"/>
          </a:xfrm>
          <a:prstGeom prst="rect">
            <a:avLst/>
          </a:prstGeom>
        </p:spPr>
      </p:pic>
      <p:sp useBgFill="1">
        <p:nvSpPr>
          <p:cNvPr id="21" name="Rectangle 25"/>
          <p:cNvSpPr>
            <a:spLocks noChangeArrowheads="1"/>
          </p:cNvSpPr>
          <p:nvPr/>
        </p:nvSpPr>
        <p:spPr bwMode="auto">
          <a:xfrm>
            <a:off x="3684311" y="5274109"/>
            <a:ext cx="1524000" cy="1354217"/>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Indexer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p:txBody>
      </p:sp>
      <p:sp>
        <p:nvSpPr>
          <p:cNvPr id="25" name="Rectangle 25"/>
          <p:cNvSpPr>
            <a:spLocks noChangeArrowheads="1"/>
          </p:cNvSpPr>
          <p:nvPr/>
        </p:nvSpPr>
        <p:spPr bwMode="auto">
          <a:xfrm>
            <a:off x="2468880" y="3081528"/>
            <a:ext cx="1905000" cy="1723549"/>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solidFill>
                  <a:schemeClr val="bg1"/>
                </a:solidFill>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bg1"/>
                </a:solidFill>
                <a:effectLst/>
                <a:latin typeface="Calibri" pitchFamily="34" charset="0"/>
                <a:cs typeface="Calibri" pitchFamily="34" charset="0"/>
              </a:rPr>
              <a:t>Recommends</a:t>
            </a:r>
            <a:r>
              <a:rPr kumimoji="0" lang="en-US" sz="2000" b="1" i="0" u="none" strike="noStrike" cap="none" normalizeH="0" dirty="0" smtClean="0">
                <a:ln>
                  <a:noFill/>
                </a:ln>
                <a:solidFill>
                  <a:schemeClr val="bg1"/>
                </a:solidFill>
                <a:effectLst/>
                <a:latin typeface="Calibri" pitchFamily="34" charset="0"/>
                <a:cs typeface="Calibri" pitchFamily="34" charset="0"/>
              </a:rPr>
              <a:t>    MeSH</a:t>
            </a:r>
            <a:endParaRPr kumimoji="0" lang="en-US" sz="20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26" name="Rectangle 25"/>
          <p:cNvSpPr>
            <a:spLocks noChangeArrowheads="1"/>
          </p:cNvSpPr>
          <p:nvPr/>
        </p:nvSpPr>
        <p:spPr bwMode="auto">
          <a:xfrm>
            <a:off x="3685032" y="5276088"/>
            <a:ext cx="1524000" cy="1354217"/>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solidFill>
                  <a:schemeClr val="bg1"/>
                </a:solidFill>
                <a:latin typeface="Calibri" pitchFamily="34" charset="0"/>
                <a:cs typeface="Calibri" pitchFamily="34" charset="0"/>
              </a:rPr>
              <a:t>Indexer</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Reviews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Selects</a:t>
            </a:r>
          </a:p>
        </p:txBody>
      </p:sp>
      <p:sp>
        <p:nvSpPr>
          <p:cNvPr id="27" name="Rectangle 25"/>
          <p:cNvSpPr>
            <a:spLocks noChangeArrowheads="1"/>
          </p:cNvSpPr>
          <p:nvPr/>
        </p:nvSpPr>
        <p:spPr bwMode="auto">
          <a:xfrm>
            <a:off x="4910328" y="3081528"/>
            <a:ext cx="1524000" cy="1908215"/>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solidFill>
                  <a:schemeClr val="bg1"/>
                </a:solidFill>
                <a:latin typeface="Calibri" pitchFamily="34" charset="0"/>
                <a:cs typeface="Calibri" pitchFamily="34" charset="0"/>
              </a:rPr>
              <a:t>Reviser</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Reviews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Selects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Adjusts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Approves</a:t>
            </a:r>
          </a:p>
        </p:txBody>
      </p:sp>
      <p:sp>
        <p:nvSpPr>
          <p:cNvPr id="28" name="Rectangle 25"/>
          <p:cNvSpPr>
            <a:spLocks noChangeArrowheads="1"/>
          </p:cNvSpPr>
          <p:nvPr/>
        </p:nvSpPr>
        <p:spPr bwMode="auto">
          <a:xfrm>
            <a:off x="7040880" y="2578608"/>
            <a:ext cx="1524000" cy="1600438"/>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solidFill>
                  <a:schemeClr val="bg1"/>
                </a:solidFill>
                <a:latin typeface="Calibri" pitchFamily="34" charset="0"/>
                <a:cs typeface="Calibri" pitchFamily="34" charset="0"/>
              </a:rPr>
              <a:t>Indexing Displays in PubMed as Usual</a:t>
            </a:r>
          </a:p>
        </p:txBody>
      </p:sp>
      <p:sp>
        <p:nvSpPr>
          <p:cNvPr id="3" name="TextBox 2"/>
          <p:cNvSpPr txBox="1"/>
          <p:nvPr/>
        </p:nvSpPr>
        <p:spPr>
          <a:xfrm>
            <a:off x="553149" y="5448300"/>
            <a:ext cx="1688283" cy="646331"/>
          </a:xfrm>
          <a:prstGeom prst="rect">
            <a:avLst/>
          </a:prstGeom>
          <a:noFill/>
        </p:spPr>
        <p:txBody>
          <a:bodyPr wrap="none" rtlCol="0">
            <a:spAutoFit/>
          </a:bodyPr>
          <a:lstStyle/>
          <a:p>
            <a:pPr algn="ctr"/>
            <a:r>
              <a:rPr lang="en-US" b="1" dirty="0">
                <a:solidFill>
                  <a:schemeClr val="accent2"/>
                </a:solidFill>
              </a:rPr>
              <a:t>“Normal”</a:t>
            </a:r>
          </a:p>
          <a:p>
            <a:r>
              <a:rPr lang="en-US" b="1" dirty="0">
                <a:solidFill>
                  <a:schemeClr val="accent2"/>
                </a:solidFill>
              </a:rPr>
              <a:t>MTI </a:t>
            </a:r>
            <a:r>
              <a:rPr lang="en-US" b="1" dirty="0" smtClean="0">
                <a:solidFill>
                  <a:schemeClr val="accent2"/>
                </a:solidFill>
              </a:rPr>
              <a:t>Processing</a:t>
            </a:r>
            <a:endParaRPr lang="en-US" b="1" dirty="0">
              <a:solidFill>
                <a:schemeClr val="accent2"/>
              </a:solidFill>
            </a:endParaRPr>
          </a:p>
        </p:txBody>
      </p:sp>
    </p:spTree>
    <p:extLst>
      <p:ext uri="{BB962C8B-B14F-4D97-AF65-F5344CB8AC3E}">
        <p14:creationId xmlns:p14="http://schemas.microsoft.com/office/powerpoint/2010/main" val="321127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as First-Line Indexer (MTIFL)</a:t>
            </a:r>
            <a:endParaRPr lang="en-US" dirty="0"/>
          </a:p>
        </p:txBody>
      </p:sp>
      <p:sp>
        <p:nvSpPr>
          <p:cNvPr id="4" name="Slide Number Placeholder 3"/>
          <p:cNvSpPr>
            <a:spLocks noGrp="1"/>
          </p:cNvSpPr>
          <p:nvPr>
            <p:ph type="sldNum" sz="quarter" idx="10"/>
          </p:nvPr>
        </p:nvSpPr>
        <p:spPr>
          <a:xfrm>
            <a:off x="5163672" y="6259689"/>
            <a:ext cx="3786690" cy="365125"/>
          </a:xfrm>
        </p:spPr>
        <p:txBody>
          <a:bodyPr/>
          <a:lstStyle/>
          <a:p>
            <a:fld id="{7DE3DC8A-4A07-44D3-A469-6DD60BBA3A61}" type="slidenum">
              <a:rPr lang="en-US" smtClean="0"/>
              <a:pPr/>
              <a:t>18</a:t>
            </a:fld>
            <a:endParaRPr lang="en-US" dirty="0"/>
          </a:p>
        </p:txBody>
      </p:sp>
      <p:cxnSp>
        <p:nvCxnSpPr>
          <p:cNvPr id="5" name="Straight Connector 4"/>
          <p:cNvCxnSpPr/>
          <p:nvPr/>
        </p:nvCxnSpPr>
        <p:spPr>
          <a:xfrm>
            <a:off x="1968155" y="36221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54016" y="36221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6921" y="36221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34138" y="4702157"/>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998538" y="3388121"/>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p:nvSpPr>
          <p:cNvPr id="13" name="Rectangle 17"/>
          <p:cNvSpPr>
            <a:spLocks noChangeArrowheads="1"/>
          </p:cNvSpPr>
          <p:nvPr/>
        </p:nvSpPr>
        <p:spPr bwMode="auto">
          <a:xfrm>
            <a:off x="1812926" y="4108646"/>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4" name="Rectangle 25"/>
          <p:cNvSpPr>
            <a:spLocks noChangeArrowheads="1"/>
          </p:cNvSpPr>
          <p:nvPr/>
        </p:nvSpPr>
        <p:spPr bwMode="auto">
          <a:xfrm>
            <a:off x="2471738" y="3080875"/>
            <a:ext cx="1905000" cy="1723549"/>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Indexes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15" name="Rectangle 40"/>
          <p:cNvSpPr>
            <a:spLocks noChangeArrowheads="1"/>
          </p:cNvSpPr>
          <p:nvPr/>
        </p:nvSpPr>
        <p:spPr bwMode="auto">
          <a:xfrm>
            <a:off x="5999163" y="3701238"/>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6" name="Rectangle 25"/>
          <p:cNvSpPr>
            <a:spLocks noChangeArrowheads="1"/>
          </p:cNvSpPr>
          <p:nvPr/>
        </p:nvSpPr>
        <p:spPr bwMode="auto">
          <a:xfrm>
            <a:off x="7043738" y="2581878"/>
            <a:ext cx="1524000" cy="1600438"/>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p:nvSpPr>
          <p:cNvPr id="17" name="Rectangle 25"/>
          <p:cNvSpPr>
            <a:spLocks noChangeArrowheads="1"/>
          </p:cNvSpPr>
          <p:nvPr/>
        </p:nvSpPr>
        <p:spPr bwMode="auto">
          <a:xfrm>
            <a:off x="7043738" y="4495328"/>
            <a:ext cx="1524000" cy="2215991"/>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solidFill>
                  <a:schemeClr val="bg1"/>
                </a:solidFill>
                <a:latin typeface="Calibri" pitchFamily="34" charset="0"/>
                <a:cs typeface="Calibri" pitchFamily="34" charset="0"/>
              </a:rPr>
              <a:t>Index Section</a:t>
            </a:r>
          </a:p>
          <a:p>
            <a:pPr lvl="0" algn="ctr" fontAlgn="base">
              <a:spcBef>
                <a:spcPct val="0"/>
              </a:spcBef>
              <a:spcAft>
                <a:spcPct val="0"/>
              </a:spcAft>
            </a:pPr>
            <a:r>
              <a:rPr lang="en-US" sz="2000" b="1" dirty="0" smtClean="0">
                <a:solidFill>
                  <a:schemeClr val="bg1"/>
                </a:solidFill>
                <a:latin typeface="Calibri" pitchFamily="34" charset="0"/>
                <a:cs typeface="Calibri" pitchFamily="34" charset="0"/>
              </a:rPr>
              <a:t>Compares MTI and Reviser Indexing</a:t>
            </a:r>
          </a:p>
        </p:txBody>
      </p:sp>
      <p:sp useBgFill="1">
        <p:nvSpPr>
          <p:cNvPr id="18" name="Rectangle 25"/>
          <p:cNvSpPr>
            <a:spLocks noChangeArrowheads="1"/>
          </p:cNvSpPr>
          <p:nvPr/>
        </p:nvSpPr>
        <p:spPr bwMode="auto">
          <a:xfrm>
            <a:off x="4910138" y="3080875"/>
            <a:ext cx="1524000" cy="1908215"/>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19" name="TextBox 18"/>
          <p:cNvSpPr txBox="1"/>
          <p:nvPr/>
        </p:nvSpPr>
        <p:spPr>
          <a:xfrm>
            <a:off x="576263" y="4506838"/>
            <a:ext cx="1752600" cy="615553"/>
          </a:xfrm>
          <a:prstGeom prst="rect">
            <a:avLst/>
          </a:prstGeom>
          <a:noFill/>
        </p:spPr>
        <p:txBody>
          <a:bodyPr wrap="square" lIns="0" tIns="0" rIns="0" bIns="0" rtlCol="0">
            <a:spAutoFit/>
          </a:bodyPr>
          <a:lstStyle/>
          <a:p>
            <a:pPr algn="ctr"/>
            <a:r>
              <a:rPr lang="en-US" sz="2000" b="1" dirty="0" smtClean="0">
                <a:latin typeface="Calibri" pitchFamily="34" charset="0"/>
                <a:cs typeface="Calibri" pitchFamily="34" charset="0"/>
              </a:rPr>
              <a:t>89 MEDLINE Journals</a:t>
            </a:r>
            <a:endParaRPr lang="en-US" sz="2000" dirty="0">
              <a:latin typeface="Calibri" pitchFamily="34" charset="0"/>
              <a:cs typeface="Calibri" pitchFamily="34" charset="0"/>
            </a:endParaRPr>
          </a:p>
        </p:txBody>
      </p:sp>
      <p:pic>
        <p:nvPicPr>
          <p:cNvPr id="20" name="Picture 19" descr="Bioinformatics3_cover.gif"/>
          <p:cNvPicPr>
            <a:picLocks noChangeAspect="1"/>
          </p:cNvPicPr>
          <p:nvPr/>
        </p:nvPicPr>
        <p:blipFill>
          <a:blip r:embed="rId3" cstate="print"/>
          <a:stretch>
            <a:fillRect/>
          </a:stretch>
        </p:blipFill>
        <p:spPr>
          <a:xfrm>
            <a:off x="804863" y="2830438"/>
            <a:ext cx="1276350" cy="1666875"/>
          </a:xfrm>
          <a:prstGeom prst="rect">
            <a:avLst/>
          </a:prstGeom>
        </p:spPr>
      </p:pic>
      <p:sp>
        <p:nvSpPr>
          <p:cNvPr id="21" name="Rectangle 25"/>
          <p:cNvSpPr>
            <a:spLocks noChangeArrowheads="1"/>
          </p:cNvSpPr>
          <p:nvPr/>
        </p:nvSpPr>
        <p:spPr bwMode="auto">
          <a:xfrm>
            <a:off x="3684311" y="5274109"/>
            <a:ext cx="1524000" cy="1354217"/>
          </a:xfrm>
          <a:prstGeom prst="rect">
            <a:avLst/>
          </a:prstGeom>
          <a:solidFill>
            <a:schemeClr val="bg1">
              <a:lumMod val="7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Indexer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p:txBody>
      </p:sp>
      <p:sp>
        <p:nvSpPr>
          <p:cNvPr id="25" name="Rectangle 25"/>
          <p:cNvSpPr>
            <a:spLocks noChangeArrowheads="1"/>
          </p:cNvSpPr>
          <p:nvPr/>
        </p:nvSpPr>
        <p:spPr bwMode="auto">
          <a:xfrm>
            <a:off x="2468880" y="3081528"/>
            <a:ext cx="1905000" cy="1723549"/>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solidFill>
                  <a:schemeClr val="bg1"/>
                </a:solidFill>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bg1"/>
                </a:solidFill>
                <a:effectLst/>
                <a:latin typeface="Calibri" pitchFamily="34" charset="0"/>
                <a:cs typeface="Calibri" pitchFamily="34" charset="0"/>
              </a:rPr>
              <a:t>Indexes</a:t>
            </a:r>
            <a:r>
              <a:rPr kumimoji="0" lang="en-US" sz="2000" b="1" i="0" u="none" strike="noStrike" cap="none" normalizeH="0" dirty="0" smtClean="0">
                <a:ln>
                  <a:noFill/>
                </a:ln>
                <a:solidFill>
                  <a:schemeClr val="bg1"/>
                </a:solidFill>
                <a:effectLst/>
                <a:latin typeface="Calibri" pitchFamily="34" charset="0"/>
                <a:cs typeface="Calibri" pitchFamily="34" charset="0"/>
              </a:rPr>
              <a:t>    MeSH</a:t>
            </a:r>
            <a:endParaRPr kumimoji="0" lang="en-US" sz="2000" b="0" i="0" u="none" strike="noStrike" cap="none" normalizeH="0" baseline="0" dirty="0" smtClean="0">
              <a:ln>
                <a:noFill/>
              </a:ln>
              <a:solidFill>
                <a:schemeClr val="bg1"/>
              </a:solidFill>
              <a:effectLst/>
              <a:latin typeface="Calibri" pitchFamily="34" charset="0"/>
              <a:cs typeface="Calibri" pitchFamily="34" charset="0"/>
            </a:endParaRPr>
          </a:p>
        </p:txBody>
      </p:sp>
      <p:sp>
        <p:nvSpPr>
          <p:cNvPr id="26" name="Rectangle 25"/>
          <p:cNvSpPr>
            <a:spLocks noChangeArrowheads="1"/>
          </p:cNvSpPr>
          <p:nvPr/>
        </p:nvSpPr>
        <p:spPr bwMode="auto">
          <a:xfrm>
            <a:off x="4910328" y="3081528"/>
            <a:ext cx="1524000" cy="1908215"/>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solidFill>
                  <a:schemeClr val="bg1"/>
                </a:solidFill>
                <a:latin typeface="Calibri" pitchFamily="34" charset="0"/>
                <a:cs typeface="Calibri" pitchFamily="34" charset="0"/>
              </a:rPr>
              <a:t>Reviser</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Reviews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Selects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Adjusts</a:t>
            </a:r>
          </a:p>
          <a:p>
            <a:pPr lvl="0" algn="ctr" fontAlgn="base">
              <a:spcBef>
                <a:spcPct val="0"/>
              </a:spcBef>
              <a:spcAft>
                <a:spcPct val="0"/>
              </a:spcAft>
            </a:pPr>
            <a:r>
              <a:rPr lang="en-US" sz="1800" b="1" dirty="0" smtClean="0">
                <a:solidFill>
                  <a:schemeClr val="bg1"/>
                </a:solidFill>
                <a:latin typeface="Calibri" pitchFamily="34" charset="0"/>
                <a:cs typeface="Calibri" pitchFamily="34" charset="0"/>
              </a:rPr>
              <a:t>Approves</a:t>
            </a:r>
          </a:p>
        </p:txBody>
      </p:sp>
      <p:sp>
        <p:nvSpPr>
          <p:cNvPr id="27" name="Rectangle 25"/>
          <p:cNvSpPr>
            <a:spLocks noChangeArrowheads="1"/>
          </p:cNvSpPr>
          <p:nvPr/>
        </p:nvSpPr>
        <p:spPr bwMode="auto">
          <a:xfrm>
            <a:off x="7040880" y="2578608"/>
            <a:ext cx="1524000" cy="1600438"/>
          </a:xfrm>
          <a:prstGeom prst="rect">
            <a:avLst/>
          </a:prstGeom>
          <a:solidFill>
            <a:schemeClr val="accent6">
              <a:lumMod val="50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solidFill>
                  <a:schemeClr val="bg1"/>
                </a:solidFill>
                <a:latin typeface="Calibri" pitchFamily="34" charset="0"/>
                <a:cs typeface="Calibri" pitchFamily="34" charset="0"/>
              </a:rPr>
              <a:t>Indexing Displays in PubMed as Usual</a:t>
            </a:r>
          </a:p>
        </p:txBody>
      </p:sp>
      <p:sp>
        <p:nvSpPr>
          <p:cNvPr id="23" name="TextBox 22"/>
          <p:cNvSpPr txBox="1"/>
          <p:nvPr/>
        </p:nvSpPr>
        <p:spPr>
          <a:xfrm>
            <a:off x="553149" y="5448300"/>
            <a:ext cx="1688283" cy="646331"/>
          </a:xfrm>
          <a:prstGeom prst="rect">
            <a:avLst/>
          </a:prstGeom>
          <a:noFill/>
        </p:spPr>
        <p:txBody>
          <a:bodyPr wrap="none" rtlCol="0">
            <a:spAutoFit/>
          </a:bodyPr>
          <a:lstStyle/>
          <a:p>
            <a:pPr algn="ctr"/>
            <a:r>
              <a:rPr lang="en-US" b="1" dirty="0" smtClean="0">
                <a:solidFill>
                  <a:schemeClr val="accent2"/>
                </a:solidFill>
              </a:rPr>
              <a:t>MTIFL</a:t>
            </a:r>
            <a:endParaRPr lang="en-US" b="1" dirty="0">
              <a:solidFill>
                <a:schemeClr val="accent2"/>
              </a:solidFill>
            </a:endParaRPr>
          </a:p>
          <a:p>
            <a:r>
              <a:rPr lang="en-US" b="1" dirty="0">
                <a:solidFill>
                  <a:schemeClr val="accent2"/>
                </a:solidFill>
              </a:rPr>
              <a:t>MTI </a:t>
            </a:r>
            <a:r>
              <a:rPr lang="en-US" b="1" dirty="0" smtClean="0">
                <a:solidFill>
                  <a:schemeClr val="accent2"/>
                </a:solidFill>
              </a:rPr>
              <a:t>Processing</a:t>
            </a:r>
            <a:endParaRPr lang="en-US" b="1" dirty="0">
              <a:solidFill>
                <a:schemeClr val="accent2"/>
              </a:solidFill>
            </a:endParaRPr>
          </a:p>
        </p:txBody>
      </p:sp>
    </p:spTree>
    <p:extLst>
      <p:ext uri="{BB962C8B-B14F-4D97-AF65-F5344CB8AC3E}">
        <p14:creationId xmlns:p14="http://schemas.microsoft.com/office/powerpoint/2010/main" val="371847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5" grpId="1" animBg="1"/>
      <p:bldP spid="26" grpId="0" animBg="1"/>
      <p:bldP spid="26" grpId="1"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675467"/>
            <a:ext cx="8461248" cy="3677708"/>
          </a:xfrm>
        </p:spPr>
        <p:txBody>
          <a:bodyPr>
            <a:normAutofit fontScale="92500" lnSpcReduction="20000"/>
          </a:bodyPr>
          <a:lstStyle/>
          <a:p>
            <a:r>
              <a:rPr lang="en-US" dirty="0" smtClean="0"/>
              <a:t>MTIFL precision is higher than non-MTIFL (73% </a:t>
            </a:r>
            <a:r>
              <a:rPr lang="en-US" dirty="0" err="1" smtClean="0"/>
              <a:t>vs</a:t>
            </a:r>
            <a:r>
              <a:rPr lang="en-US" dirty="0" smtClean="0"/>
              <a:t> 57%)</a:t>
            </a:r>
          </a:p>
          <a:p>
            <a:r>
              <a:rPr lang="en-US" dirty="0" smtClean="0"/>
              <a:t>Accepted </a:t>
            </a:r>
            <a:r>
              <a:rPr lang="en-US" dirty="0" err="1" smtClean="0"/>
              <a:t>MeSH</a:t>
            </a:r>
            <a:r>
              <a:rPr lang="en-US" dirty="0" smtClean="0"/>
              <a:t> terms indexed by MTIFL tend to be suggested by both </a:t>
            </a:r>
            <a:r>
              <a:rPr lang="en-US" dirty="0" err="1" smtClean="0"/>
              <a:t>MetaMap</a:t>
            </a:r>
            <a:r>
              <a:rPr lang="en-US" dirty="0" smtClean="0"/>
              <a:t> and PubMed Related Citations.</a:t>
            </a:r>
          </a:p>
          <a:p>
            <a:r>
              <a:rPr lang="en-US" dirty="0" smtClean="0"/>
              <a:t>Removed </a:t>
            </a:r>
            <a:r>
              <a:rPr lang="en-US" dirty="0" err="1" smtClean="0"/>
              <a:t>MeSH</a:t>
            </a:r>
            <a:r>
              <a:rPr lang="en-US" dirty="0" smtClean="0"/>
              <a:t> terms indexed by MTIFL tend to be more general than what the indexer chooses (typically one tree level).</a:t>
            </a:r>
          </a:p>
          <a:p>
            <a:r>
              <a:rPr lang="en-US" dirty="0" smtClean="0"/>
              <a:t>MTIFL indexing is faster than non-MTIFL indexing</a:t>
            </a:r>
          </a:p>
          <a:p>
            <a:r>
              <a:rPr lang="en-US" dirty="0" smtClean="0"/>
              <a:t>Removing incorrect terms takes longer than adding missing terms</a:t>
            </a:r>
          </a:p>
          <a:p>
            <a:r>
              <a:rPr lang="en-US" dirty="0" smtClean="0"/>
              <a:t>On average:</a:t>
            </a:r>
          </a:p>
          <a:p>
            <a:pPr lvl="1"/>
            <a:r>
              <a:rPr lang="en-US" dirty="0" smtClean="0"/>
              <a:t>indexers remove 2.4 incorrect terms</a:t>
            </a:r>
          </a:p>
          <a:p>
            <a:pPr lvl="1"/>
            <a:r>
              <a:rPr lang="en-US" dirty="0" smtClean="0"/>
              <a:t>indexers add 3.8 missing terms</a:t>
            </a:r>
          </a:p>
          <a:p>
            <a:pPr lvl="1"/>
            <a:r>
              <a:rPr lang="en-US" dirty="0" smtClean="0"/>
              <a:t>MTIFL misses only 1 </a:t>
            </a:r>
            <a:r>
              <a:rPr lang="en-US" dirty="0" smtClean="0"/>
              <a:t>major</a:t>
            </a:r>
            <a:r>
              <a:rPr lang="en-US" dirty="0" smtClean="0"/>
              <a:t> </a:t>
            </a:r>
            <a:r>
              <a:rPr lang="en-US" dirty="0" smtClean="0"/>
              <a:t>term</a:t>
            </a:r>
            <a:endParaRPr lang="en-US" dirty="0"/>
          </a:p>
        </p:txBody>
      </p:sp>
      <p:sp>
        <p:nvSpPr>
          <p:cNvPr id="4" name="Title 3"/>
          <p:cNvSpPr>
            <a:spLocks noGrp="1"/>
          </p:cNvSpPr>
          <p:nvPr>
            <p:ph type="title"/>
          </p:nvPr>
        </p:nvSpPr>
        <p:spPr/>
        <p:txBody>
          <a:bodyPr/>
          <a:lstStyle/>
          <a:p>
            <a:r>
              <a:rPr lang="en-US" dirty="0" smtClean="0"/>
              <a:t>MTIFL: What We Know So Far</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19</a:t>
            </a:fld>
            <a:endParaRPr lang="en-US" dirty="0"/>
          </a:p>
        </p:txBody>
      </p:sp>
    </p:spTree>
    <p:extLst>
      <p:ext uri="{BB962C8B-B14F-4D97-AF65-F5344CB8AC3E}">
        <p14:creationId xmlns:p14="http://schemas.microsoft.com/office/powerpoint/2010/main" val="367316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1" y="5648325"/>
            <a:ext cx="7543799" cy="923330"/>
          </a:xfrm>
          <a:prstGeom prst="rect">
            <a:avLst/>
          </a:prstGeom>
          <a:noFill/>
        </p:spPr>
        <p:txBody>
          <a:bodyPr wrap="square" rtlCol="0">
            <a:spAutoFit/>
          </a:bodyPr>
          <a:lstStyle/>
          <a:p>
            <a:r>
              <a:rPr lang="en-US" dirty="0"/>
              <a:t>The views and opinions expressed do not necessarily state or reflect those of the U.S. Government, and they may not be used for advertising or product endorsement purposes.</a:t>
            </a:r>
          </a:p>
        </p:txBody>
      </p:sp>
      <p:sp>
        <p:nvSpPr>
          <p:cNvPr id="2" name="Content Placeholder 1"/>
          <p:cNvSpPr>
            <a:spLocks noGrp="1"/>
          </p:cNvSpPr>
          <p:nvPr>
            <p:ph idx="1"/>
          </p:nvPr>
        </p:nvSpPr>
        <p:spPr>
          <a:xfrm>
            <a:off x="301752" y="2675467"/>
            <a:ext cx="8461248" cy="2534708"/>
          </a:xfrm>
        </p:spPr>
        <p:txBody>
          <a:bodyPr>
            <a:normAutofit/>
          </a:bodyPr>
          <a:lstStyle/>
          <a:p>
            <a:pPr>
              <a:lnSpc>
                <a:spcPct val="90000"/>
              </a:lnSpc>
              <a:buFontTx/>
              <a:buNone/>
            </a:pPr>
            <a:r>
              <a:rPr lang="en-US" dirty="0" smtClean="0"/>
              <a:t>			Alan </a:t>
            </a:r>
            <a:r>
              <a:rPr lang="en-US" dirty="0"/>
              <a:t>R. </a:t>
            </a:r>
            <a:r>
              <a:rPr lang="en-US" dirty="0" smtClean="0"/>
              <a:t>Aronson</a:t>
            </a:r>
            <a:endParaRPr lang="en-US" sz="2000" dirty="0"/>
          </a:p>
          <a:p>
            <a:pPr>
              <a:lnSpc>
                <a:spcPct val="90000"/>
              </a:lnSpc>
              <a:buFontTx/>
              <a:buNone/>
            </a:pPr>
            <a:r>
              <a:rPr lang="en-US" dirty="0"/>
              <a:t>			James G. </a:t>
            </a:r>
            <a:r>
              <a:rPr lang="en-US" dirty="0" err="1"/>
              <a:t>Mork</a:t>
            </a:r>
            <a:endParaRPr lang="en-US" dirty="0"/>
          </a:p>
          <a:p>
            <a:pPr>
              <a:lnSpc>
                <a:spcPct val="90000"/>
              </a:lnSpc>
              <a:buNone/>
            </a:pPr>
            <a:r>
              <a:rPr lang="en-US" dirty="0"/>
              <a:t>			Fran</a:t>
            </a:r>
            <a:r>
              <a:rPr lang="en-US" dirty="0">
                <a:cs typeface="Times New Roman" pitchFamily="18" charset="0"/>
              </a:rPr>
              <a:t>ç</a:t>
            </a:r>
            <a:r>
              <a:rPr lang="en-US" dirty="0"/>
              <a:t>ois-Michel Lang</a:t>
            </a:r>
          </a:p>
          <a:p>
            <a:pPr>
              <a:lnSpc>
                <a:spcPct val="90000"/>
              </a:lnSpc>
              <a:buNone/>
            </a:pPr>
            <a:r>
              <a:rPr lang="en-US" dirty="0"/>
              <a:t>			Willie J. Rogers</a:t>
            </a:r>
          </a:p>
          <a:p>
            <a:pPr>
              <a:lnSpc>
                <a:spcPct val="90000"/>
              </a:lnSpc>
              <a:buNone/>
            </a:pPr>
            <a:r>
              <a:rPr lang="en-US" dirty="0"/>
              <a:t>			Antonio J. </a:t>
            </a:r>
            <a:r>
              <a:rPr lang="en-US" dirty="0" err="1"/>
              <a:t>Jimeno-Yepes</a:t>
            </a:r>
            <a:endParaRPr lang="en-US" dirty="0"/>
          </a:p>
          <a:p>
            <a:pPr>
              <a:lnSpc>
                <a:spcPct val="90000"/>
              </a:lnSpc>
              <a:buNone/>
            </a:pPr>
            <a:r>
              <a:rPr lang="en-US" dirty="0"/>
              <a:t>			J. Caitlin </a:t>
            </a:r>
            <a:r>
              <a:rPr lang="en-US" dirty="0" err="1" smtClean="0"/>
              <a:t>Sticco</a:t>
            </a:r>
            <a:endParaRPr lang="en-US" dirty="0" smtClean="0"/>
          </a:p>
          <a:p>
            <a:pPr>
              <a:lnSpc>
                <a:spcPct val="90000"/>
              </a:lnSpc>
              <a:buNone/>
            </a:pPr>
            <a:endParaRPr lang="en-US" dirty="0"/>
          </a:p>
        </p:txBody>
      </p:sp>
      <p:sp>
        <p:nvSpPr>
          <p:cNvPr id="3" name="Title 2"/>
          <p:cNvSpPr>
            <a:spLocks noGrp="1"/>
          </p:cNvSpPr>
          <p:nvPr>
            <p:ph type="title"/>
          </p:nvPr>
        </p:nvSpPr>
        <p:spPr/>
        <p:txBody>
          <a:bodyPr/>
          <a:lstStyle/>
          <a:p>
            <a:r>
              <a:rPr lang="en-US" dirty="0" smtClean="0"/>
              <a:t>The NLM Indexing Initiative Team</a:t>
            </a:r>
            <a:endParaRPr lang="en-US" dirty="0"/>
          </a:p>
        </p:txBody>
      </p:sp>
      <p:sp>
        <p:nvSpPr>
          <p:cNvPr id="7"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2</a:t>
            </a:fld>
            <a:endParaRPr lang="en-US" dirty="0"/>
          </a:p>
        </p:txBody>
      </p:sp>
    </p:spTree>
    <p:extLst>
      <p:ext uri="{BB962C8B-B14F-4D97-AF65-F5344CB8AC3E}">
        <p14:creationId xmlns:p14="http://schemas.microsoft.com/office/powerpoint/2010/main" val="1573656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Named-entity recognition</a:t>
            </a:r>
          </a:p>
          <a:p>
            <a:r>
              <a:rPr lang="en-US" dirty="0"/>
              <a:t>Identify UMLS </a:t>
            </a:r>
            <a:r>
              <a:rPr lang="en-US" dirty="0" err="1"/>
              <a:t>Metathesaurus</a:t>
            </a:r>
            <a:r>
              <a:rPr lang="en-US" dirty="0"/>
              <a:t> concepts in text</a:t>
            </a:r>
          </a:p>
          <a:p>
            <a:r>
              <a:rPr lang="en-US" dirty="0"/>
              <a:t>Important and difficult problem</a:t>
            </a:r>
          </a:p>
          <a:p>
            <a:r>
              <a:rPr lang="en-US" dirty="0" err="1"/>
              <a:t>MetaMap’s</a:t>
            </a:r>
            <a:r>
              <a:rPr lang="en-US" dirty="0"/>
              <a:t> dual role:</a:t>
            </a:r>
          </a:p>
          <a:p>
            <a:pPr lvl="1"/>
            <a:r>
              <a:rPr lang="en-US" dirty="0"/>
              <a:t>Local: Critical component of NLM’s Medical Text Indexer (MTI)</a:t>
            </a:r>
          </a:p>
          <a:p>
            <a:pPr lvl="1"/>
            <a:r>
              <a:rPr lang="en-US" dirty="0"/>
              <a:t>Global: </a:t>
            </a:r>
            <a:r>
              <a:rPr lang="en-US" dirty="0"/>
              <a:t>B</a:t>
            </a:r>
            <a:r>
              <a:rPr lang="en-US" dirty="0" smtClean="0"/>
              <a:t>iomedical </a:t>
            </a:r>
            <a:r>
              <a:rPr lang="en-US" dirty="0"/>
              <a:t>concept-identification application</a:t>
            </a:r>
          </a:p>
          <a:p>
            <a:endParaRPr lang="en-US" dirty="0"/>
          </a:p>
        </p:txBody>
      </p:sp>
      <p:sp>
        <p:nvSpPr>
          <p:cNvPr id="4" name="Title 3"/>
          <p:cNvSpPr>
            <a:spLocks noGrp="1"/>
          </p:cNvSpPr>
          <p:nvPr>
            <p:ph type="title"/>
          </p:nvPr>
        </p:nvSpPr>
        <p:spPr/>
        <p:txBody>
          <a:bodyPr/>
          <a:lstStyle/>
          <a:p>
            <a:r>
              <a:rPr lang="en-US" dirty="0" smtClean="0"/>
              <a:t>MetaMap</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20</a:t>
            </a:fld>
            <a:endParaRPr lang="en-US" dirty="0"/>
          </a:p>
        </p:txBody>
      </p:sp>
    </p:spTree>
    <p:extLst>
      <p:ext uri="{BB962C8B-B14F-4D97-AF65-F5344CB8AC3E}">
        <p14:creationId xmlns:p14="http://schemas.microsoft.com/office/powerpoint/2010/main" val="171585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 Indexing Assistant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 automated tool to assist the indexer in identifying and creating </a:t>
            </a:r>
            <a:r>
              <a:rPr lang="en-US" dirty="0" err="1"/>
              <a:t>GeneRIFs</a:t>
            </a:r>
            <a:endParaRPr lang="en-US" dirty="0"/>
          </a:p>
          <a:p>
            <a:pPr lvl="1"/>
            <a:r>
              <a:rPr lang="en-US" dirty="0"/>
              <a:t>Evaluate the article</a:t>
            </a:r>
          </a:p>
          <a:p>
            <a:pPr lvl="1"/>
            <a:r>
              <a:rPr lang="en-US" dirty="0"/>
              <a:t>Identify genes</a:t>
            </a:r>
          </a:p>
          <a:p>
            <a:pPr lvl="1"/>
            <a:r>
              <a:rPr lang="en-US" dirty="0"/>
              <a:t>Make links to </a:t>
            </a:r>
            <a:r>
              <a:rPr lang="en-US" dirty="0" err="1"/>
              <a:t>Entrez</a:t>
            </a:r>
            <a:r>
              <a:rPr lang="en-US" dirty="0"/>
              <a:t> Gene</a:t>
            </a:r>
          </a:p>
          <a:p>
            <a:pPr lvl="1"/>
            <a:r>
              <a:rPr lang="en-US" dirty="0"/>
              <a:t>Suggest </a:t>
            </a:r>
            <a:r>
              <a:rPr lang="en-US" dirty="0" err="1"/>
              <a:t>G</a:t>
            </a:r>
            <a:r>
              <a:rPr lang="en-US" dirty="0" err="1" smtClean="0"/>
              <a:t>eneRIF</a:t>
            </a:r>
            <a:r>
              <a:rPr lang="en-US" dirty="0" smtClean="0"/>
              <a:t> </a:t>
            </a:r>
            <a:r>
              <a:rPr lang="en-US" dirty="0"/>
              <a:t>annotation</a:t>
            </a:r>
          </a:p>
          <a:p>
            <a:endParaRPr lang="en-US" dirty="0"/>
          </a:p>
          <a:p>
            <a:r>
              <a:rPr lang="en-US" dirty="0" smtClean="0"/>
              <a:t>Anticipated Benefits:</a:t>
            </a:r>
            <a:endParaRPr lang="en-US" dirty="0"/>
          </a:p>
          <a:p>
            <a:pPr lvl="1"/>
            <a:r>
              <a:rPr lang="en-US" dirty="0" smtClean="0"/>
              <a:t>Increase </a:t>
            </a:r>
            <a:r>
              <a:rPr lang="en-US" dirty="0"/>
              <a:t>in speed</a:t>
            </a:r>
          </a:p>
          <a:p>
            <a:pPr lvl="1"/>
            <a:r>
              <a:rPr lang="en-US" dirty="0"/>
              <a:t>Increase in comprehensiveness</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21</a:t>
            </a:fld>
            <a:endParaRPr lang="en-US" dirty="0"/>
          </a:p>
        </p:txBody>
      </p:sp>
    </p:spTree>
    <p:extLst>
      <p:ext uri="{BB962C8B-B14F-4D97-AF65-F5344CB8AC3E}">
        <p14:creationId xmlns:p14="http://schemas.microsoft.com/office/powerpoint/2010/main" val="37138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Word Sense Disambiguation (WSD)</a:t>
            </a:r>
          </a:p>
          <a:p>
            <a:pPr lvl="1"/>
            <a:r>
              <a:rPr lang="en-US" dirty="0" smtClean="0"/>
              <a:t>Knowledge-based</a:t>
            </a:r>
          </a:p>
          <a:p>
            <a:pPr lvl="1"/>
            <a:r>
              <a:rPr lang="en-US" dirty="0" smtClean="0"/>
              <a:t>Corpus method, including creation of a new WSD TC</a:t>
            </a:r>
          </a:p>
          <a:p>
            <a:r>
              <a:rPr lang="en-US" dirty="0" smtClean="0"/>
              <a:t>MTI Meta learning</a:t>
            </a:r>
          </a:p>
          <a:p>
            <a:r>
              <a:rPr lang="en-US" dirty="0" smtClean="0"/>
              <a:t>Check tags</a:t>
            </a:r>
          </a:p>
          <a:p>
            <a:r>
              <a:rPr lang="en-US" dirty="0"/>
              <a:t>G</a:t>
            </a:r>
            <a:r>
              <a:rPr lang="en-US" dirty="0" smtClean="0"/>
              <a:t>ene indexing</a:t>
            </a:r>
          </a:p>
          <a:p>
            <a:r>
              <a:rPr lang="en-US" smtClean="0"/>
              <a:t>Automatic summarization</a:t>
            </a:r>
            <a:endParaRPr lang="en-US" dirty="0" smtClean="0"/>
          </a:p>
          <a:p>
            <a:r>
              <a:rPr lang="en-US" dirty="0" smtClean="0"/>
              <a:t>Publication types</a:t>
            </a:r>
            <a:endParaRPr lang="en-US" dirty="0"/>
          </a:p>
        </p:txBody>
      </p:sp>
      <p:sp>
        <p:nvSpPr>
          <p:cNvPr id="4" name="Title 3"/>
          <p:cNvSpPr>
            <a:spLocks noGrp="1"/>
          </p:cNvSpPr>
          <p:nvPr>
            <p:ph type="title"/>
          </p:nvPr>
        </p:nvSpPr>
        <p:spPr/>
        <p:txBody>
          <a:bodyPr/>
          <a:lstStyle/>
          <a:p>
            <a:r>
              <a:rPr lang="en-US" dirty="0" smtClean="0"/>
              <a:t>Machine Learning Improvements</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22</a:t>
            </a:fld>
            <a:endParaRPr lang="en-US" dirty="0"/>
          </a:p>
        </p:txBody>
      </p:sp>
    </p:spTree>
    <p:extLst>
      <p:ext uri="{BB962C8B-B14F-4D97-AF65-F5344CB8AC3E}">
        <p14:creationId xmlns:p14="http://schemas.microsoft.com/office/powerpoint/2010/main" val="393582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675467"/>
            <a:ext cx="8461248" cy="3696758"/>
          </a:xfrm>
        </p:spPr>
        <p:txBody>
          <a:bodyPr>
            <a:normAutofit lnSpcReduction="10000"/>
          </a:bodyPr>
          <a:lstStyle/>
          <a:p>
            <a:r>
              <a:rPr lang="en-US" dirty="0" smtClean="0"/>
              <a:t>MEDLINE </a:t>
            </a:r>
            <a:r>
              <a:rPr lang="en-US" dirty="0" smtClean="0"/>
              <a:t>Indexing</a:t>
            </a:r>
            <a:endParaRPr lang="en-US" dirty="0"/>
          </a:p>
          <a:p>
            <a:pPr>
              <a:spcBef>
                <a:spcPts val="1200"/>
              </a:spcBef>
            </a:pPr>
            <a:r>
              <a:rPr lang="en-US" dirty="0" smtClean="0"/>
              <a:t>Indexing Initiative</a:t>
            </a:r>
          </a:p>
          <a:p>
            <a:pPr lvl="1">
              <a:spcBef>
                <a:spcPts val="1200"/>
              </a:spcBef>
            </a:pPr>
            <a:r>
              <a:rPr lang="en-US" dirty="0" smtClean="0"/>
              <a:t>Medical Text Indexer (MTI)</a:t>
            </a:r>
          </a:p>
          <a:p>
            <a:pPr lvl="1">
              <a:spcBef>
                <a:spcPts val="1200"/>
              </a:spcBef>
            </a:pPr>
            <a:r>
              <a:rPr lang="en-US" dirty="0" smtClean="0"/>
              <a:t>MTI </a:t>
            </a:r>
            <a:r>
              <a:rPr lang="en-US" dirty="0"/>
              <a:t>as </a:t>
            </a:r>
            <a:r>
              <a:rPr lang="en-US" dirty="0" smtClean="0"/>
              <a:t>First-Line </a:t>
            </a:r>
            <a:r>
              <a:rPr lang="en-US" dirty="0"/>
              <a:t>Indexer (MTIFL</a:t>
            </a:r>
            <a:r>
              <a:rPr lang="en-US" dirty="0" smtClean="0"/>
              <a:t>)</a:t>
            </a:r>
          </a:p>
          <a:p>
            <a:pPr lvl="1">
              <a:spcBef>
                <a:spcPts val="1200"/>
              </a:spcBef>
            </a:pPr>
            <a:r>
              <a:rPr lang="en-US" dirty="0" smtClean="0"/>
              <a:t>MetaMap</a:t>
            </a:r>
          </a:p>
          <a:p>
            <a:pPr lvl="1">
              <a:spcBef>
                <a:spcPts val="1200"/>
              </a:spcBef>
            </a:pPr>
            <a:r>
              <a:rPr lang="en-US" dirty="0" smtClean="0"/>
              <a:t>Gene Indexing Assistant (GIA)</a:t>
            </a:r>
          </a:p>
          <a:p>
            <a:pPr lvl="1">
              <a:spcBef>
                <a:spcPts val="1200"/>
              </a:spcBef>
            </a:pPr>
            <a:r>
              <a:rPr lang="en-US" dirty="0" smtClean="0"/>
              <a:t>Machine </a:t>
            </a:r>
            <a:r>
              <a:rPr lang="en-US" dirty="0"/>
              <a:t>Learning </a:t>
            </a:r>
            <a:r>
              <a:rPr lang="en-US" dirty="0"/>
              <a:t>I</a:t>
            </a:r>
            <a:r>
              <a:rPr lang="en-US" dirty="0" smtClean="0"/>
              <a:t>mprovements</a:t>
            </a:r>
            <a:endParaRPr lang="en-US" dirty="0"/>
          </a:p>
          <a:p>
            <a:pPr>
              <a:spcBef>
                <a:spcPts val="1200"/>
              </a:spcBef>
            </a:pPr>
            <a:r>
              <a:rPr lang="en-US" b="1" dirty="0" smtClean="0"/>
              <a:t>Future Work</a:t>
            </a:r>
            <a:endParaRPr lang="en-US" b="1"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23</a:t>
            </a:fld>
            <a:endParaRPr lang="en-US" dirty="0"/>
          </a:p>
        </p:txBody>
      </p:sp>
    </p:spTree>
    <p:extLst>
      <p:ext uri="{BB962C8B-B14F-4D97-AF65-F5344CB8AC3E}">
        <p14:creationId xmlns:p14="http://schemas.microsoft.com/office/powerpoint/2010/main" val="3811391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301752" y="2679192"/>
            <a:ext cx="8423148" cy="4112133"/>
          </a:xfrm>
        </p:spPr>
        <p:txBody>
          <a:bodyPr/>
          <a:lstStyle/>
          <a:p>
            <a:r>
              <a:rPr lang="en-US" dirty="0"/>
              <a:t>Continued </a:t>
            </a:r>
            <a:r>
              <a:rPr lang="en-US" dirty="0" smtClean="0"/>
              <a:t>collaboration with the NLM Index Section</a:t>
            </a:r>
            <a:endParaRPr lang="en-US" dirty="0"/>
          </a:p>
          <a:p>
            <a:r>
              <a:rPr lang="en-US" dirty="0" smtClean="0"/>
              <a:t>Planned </a:t>
            </a:r>
            <a:r>
              <a:rPr lang="en-US" dirty="0"/>
              <a:t>improvements to </a:t>
            </a:r>
            <a:r>
              <a:rPr lang="en-US" dirty="0" err="1"/>
              <a:t>MetaMap</a:t>
            </a:r>
            <a:r>
              <a:rPr lang="en-US" dirty="0"/>
              <a:t> and MTI such as</a:t>
            </a:r>
          </a:p>
          <a:p>
            <a:pPr lvl="1"/>
            <a:r>
              <a:rPr lang="en-US" dirty="0"/>
              <a:t>Expansion/improvement of MTIFL capability</a:t>
            </a:r>
          </a:p>
          <a:p>
            <a:pPr lvl="1"/>
            <a:r>
              <a:rPr lang="en-US" dirty="0"/>
              <a:t>Add species detection to MTI for disambiguation and for GIA</a:t>
            </a:r>
          </a:p>
          <a:p>
            <a:pPr lvl="1"/>
            <a:r>
              <a:rPr lang="en-US" dirty="0"/>
              <a:t>Further </a:t>
            </a:r>
            <a:r>
              <a:rPr lang="en-US" dirty="0" smtClean="0"/>
              <a:t>MTI research with Antonio </a:t>
            </a:r>
            <a:r>
              <a:rPr lang="en-US" dirty="0" err="1" smtClean="0"/>
              <a:t>Jimeno-Yepes</a:t>
            </a:r>
            <a:r>
              <a:rPr lang="en-US" dirty="0" smtClean="0"/>
              <a:t> and Caitlin </a:t>
            </a:r>
            <a:r>
              <a:rPr lang="en-US" dirty="0" err="1" smtClean="0"/>
              <a:t>Sticco</a:t>
            </a:r>
            <a:endParaRPr lang="en-US" dirty="0"/>
          </a:p>
          <a:p>
            <a:r>
              <a:rPr lang="en-US" smtClean="0"/>
              <a:t>Incorporation </a:t>
            </a:r>
            <a:r>
              <a:rPr lang="en-US" dirty="0" smtClean="0"/>
              <a:t>of strategies used by </a:t>
            </a:r>
            <a:r>
              <a:rPr lang="en-US" dirty="0" err="1" smtClean="0"/>
              <a:t>BioASQ</a:t>
            </a:r>
            <a:r>
              <a:rPr lang="en-US" dirty="0" smtClean="0"/>
              <a:t> participants</a:t>
            </a:r>
            <a:endParaRPr lang="en-US" dirty="0"/>
          </a:p>
          <a:p>
            <a:pPr lvl="1"/>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24</a:t>
            </a:fld>
            <a:endParaRPr lang="en-US" dirty="0"/>
          </a:p>
        </p:txBody>
      </p:sp>
    </p:spTree>
    <p:extLst>
      <p:ext uri="{BB962C8B-B14F-4D97-AF65-F5344CB8AC3E}">
        <p14:creationId xmlns:p14="http://schemas.microsoft.com/office/powerpoint/2010/main" val="313670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3" y="1324736"/>
            <a:ext cx="8998915" cy="4063594"/>
          </a:xfrm>
          <a:prstGeom prst="rect">
            <a:avLst/>
          </a:prstGeom>
        </p:spPr>
      </p:pic>
      <p:sp>
        <p:nvSpPr>
          <p:cNvPr id="7" name="Rectangle 3"/>
          <p:cNvSpPr txBox="1">
            <a:spLocks noChangeArrowheads="1"/>
          </p:cNvSpPr>
          <p:nvPr/>
        </p:nvSpPr>
        <p:spPr bwMode="auto">
          <a:xfrm>
            <a:off x="2054830" y="5415549"/>
            <a:ext cx="6403369" cy="1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1800" dirty="0" smtClean="0"/>
              <a:t>Alan (</a:t>
            </a:r>
            <a:r>
              <a:rPr lang="en-US" sz="1800" dirty="0" err="1" smtClean="0"/>
              <a:t>Lan</a:t>
            </a:r>
            <a:r>
              <a:rPr lang="en-US" sz="1800" dirty="0" smtClean="0"/>
              <a:t>) R. Aronson		Willie </a:t>
            </a:r>
            <a:r>
              <a:rPr lang="en-US" sz="1800" dirty="0"/>
              <a:t>J. </a:t>
            </a:r>
            <a:r>
              <a:rPr lang="en-US" sz="1800" dirty="0" smtClean="0"/>
              <a:t>Rogers</a:t>
            </a:r>
          </a:p>
          <a:p>
            <a:pPr>
              <a:buNone/>
            </a:pPr>
            <a:r>
              <a:rPr lang="en-US" sz="1800" dirty="0" smtClean="0"/>
              <a:t>James G. </a:t>
            </a:r>
            <a:r>
              <a:rPr lang="en-US" sz="1800" dirty="0" err="1" smtClean="0"/>
              <a:t>Mork</a:t>
            </a:r>
            <a:r>
              <a:rPr lang="en-US" sz="1800" dirty="0" smtClean="0"/>
              <a:t>			Antonio </a:t>
            </a:r>
            <a:r>
              <a:rPr lang="en-US" sz="1800" dirty="0"/>
              <a:t>J. </a:t>
            </a:r>
            <a:r>
              <a:rPr lang="en-US" sz="1800" dirty="0" err="1" smtClean="0"/>
              <a:t>Jimeno-Yepes</a:t>
            </a:r>
            <a:endParaRPr lang="en-US" sz="1800" dirty="0" smtClean="0"/>
          </a:p>
          <a:p>
            <a:pPr>
              <a:buNone/>
            </a:pPr>
            <a:r>
              <a:rPr lang="en-US" sz="1800" dirty="0" smtClean="0"/>
              <a:t>Fran</a:t>
            </a:r>
            <a:r>
              <a:rPr lang="en-US" sz="1800" dirty="0" smtClean="0">
                <a:cs typeface="Times New Roman" pitchFamily="18" charset="0"/>
              </a:rPr>
              <a:t>ç</a:t>
            </a:r>
            <a:r>
              <a:rPr lang="en-US" sz="1800" dirty="0" smtClean="0"/>
              <a:t>ois-Michel </a:t>
            </a:r>
            <a:r>
              <a:rPr lang="en-US" sz="1800" dirty="0"/>
              <a:t>Lang		J. Caitlin </a:t>
            </a:r>
            <a:r>
              <a:rPr lang="en-US" sz="1800" dirty="0" err="1" smtClean="0"/>
              <a:t>Sticco</a:t>
            </a:r>
            <a:endParaRPr lang="en-US" sz="1800" dirty="0"/>
          </a:p>
        </p:txBody>
      </p:sp>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25</a:t>
            </a:fld>
            <a:endParaRPr lang="en-US" dirty="0"/>
          </a:p>
        </p:txBody>
      </p:sp>
      <p:sp>
        <p:nvSpPr>
          <p:cNvPr id="6" name="TextBox 5"/>
          <p:cNvSpPr txBox="1"/>
          <p:nvPr/>
        </p:nvSpPr>
        <p:spPr>
          <a:xfrm>
            <a:off x="6657659" y="4849402"/>
            <a:ext cx="2058577" cy="215444"/>
          </a:xfrm>
          <a:prstGeom prst="rect">
            <a:avLst/>
          </a:prstGeom>
          <a:noFill/>
        </p:spPr>
        <p:txBody>
          <a:bodyPr wrap="none" rtlCol="0">
            <a:spAutoFit/>
          </a:bodyPr>
          <a:lstStyle/>
          <a:p>
            <a:r>
              <a:rPr lang="en-US" sz="800" dirty="0" smtClean="0">
                <a:solidFill>
                  <a:schemeClr val="accent4">
                    <a:lumMod val="10000"/>
                  </a:schemeClr>
                </a:solidFill>
              </a:rPr>
              <a:t>Generated using </a:t>
            </a:r>
            <a:r>
              <a:rPr lang="en-US" sz="800" dirty="0" err="1" smtClean="0">
                <a:solidFill>
                  <a:schemeClr val="accent4">
                    <a:lumMod val="10000"/>
                  </a:schemeClr>
                </a:solidFill>
              </a:rPr>
              <a:t>Wordle</a:t>
            </a:r>
            <a:r>
              <a:rPr lang="en-US" sz="800" dirty="0" smtClean="0">
                <a:solidFill>
                  <a:schemeClr val="accent4">
                    <a:lumMod val="10000"/>
                  </a:schemeClr>
                </a:solidFill>
              </a:rPr>
              <a:t>™ (www.wordle.net)</a:t>
            </a:r>
            <a:endParaRPr lang="en-US" sz="800" dirty="0">
              <a:solidFill>
                <a:schemeClr val="accent4">
                  <a:lumMod val="10000"/>
                </a:schemeClr>
              </a:solidFill>
            </a:endParaRPr>
          </a:p>
        </p:txBody>
      </p:sp>
    </p:spTree>
    <p:extLst>
      <p:ext uri="{BB962C8B-B14F-4D97-AF65-F5344CB8AC3E}">
        <p14:creationId xmlns:p14="http://schemas.microsoft.com/office/powerpoint/2010/main" val="423093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675467"/>
            <a:ext cx="8461248" cy="3696758"/>
          </a:xfrm>
        </p:spPr>
        <p:txBody>
          <a:bodyPr>
            <a:normAutofit lnSpcReduction="10000"/>
          </a:bodyPr>
          <a:lstStyle/>
          <a:p>
            <a:r>
              <a:rPr lang="en-US" b="1" dirty="0" smtClean="0"/>
              <a:t>MEDLINE </a:t>
            </a:r>
            <a:r>
              <a:rPr lang="en-US" b="1" dirty="0" smtClean="0"/>
              <a:t>Indexing</a:t>
            </a:r>
            <a:endParaRPr lang="en-US" b="1" dirty="0"/>
          </a:p>
          <a:p>
            <a:pPr>
              <a:spcBef>
                <a:spcPts val="1200"/>
              </a:spcBef>
            </a:pPr>
            <a:r>
              <a:rPr lang="en-US" dirty="0" smtClean="0"/>
              <a:t>Indexing Initiative</a:t>
            </a:r>
          </a:p>
          <a:p>
            <a:pPr lvl="1">
              <a:spcBef>
                <a:spcPts val="1200"/>
              </a:spcBef>
            </a:pPr>
            <a:r>
              <a:rPr lang="en-US" dirty="0" smtClean="0"/>
              <a:t>Medical Text Indexer (MTI)</a:t>
            </a:r>
          </a:p>
          <a:p>
            <a:pPr lvl="1">
              <a:spcBef>
                <a:spcPts val="1200"/>
              </a:spcBef>
            </a:pPr>
            <a:r>
              <a:rPr lang="en-US" dirty="0" smtClean="0"/>
              <a:t>MTI </a:t>
            </a:r>
            <a:r>
              <a:rPr lang="en-US" dirty="0"/>
              <a:t>as </a:t>
            </a:r>
            <a:r>
              <a:rPr lang="en-US" dirty="0" smtClean="0"/>
              <a:t>First-Line </a:t>
            </a:r>
            <a:r>
              <a:rPr lang="en-US" dirty="0"/>
              <a:t>Indexer (MTIFL</a:t>
            </a:r>
            <a:r>
              <a:rPr lang="en-US" dirty="0" smtClean="0"/>
              <a:t>)</a:t>
            </a:r>
          </a:p>
          <a:p>
            <a:pPr lvl="1">
              <a:spcBef>
                <a:spcPts val="1200"/>
              </a:spcBef>
            </a:pPr>
            <a:r>
              <a:rPr lang="en-US" dirty="0" smtClean="0"/>
              <a:t>MetaMap</a:t>
            </a:r>
          </a:p>
          <a:p>
            <a:pPr lvl="1">
              <a:spcBef>
                <a:spcPts val="1200"/>
              </a:spcBef>
            </a:pPr>
            <a:r>
              <a:rPr lang="en-US" dirty="0" smtClean="0"/>
              <a:t>Gene Indexing Assistant (GIA)</a:t>
            </a:r>
          </a:p>
          <a:p>
            <a:pPr lvl="1">
              <a:spcBef>
                <a:spcPts val="1200"/>
              </a:spcBef>
            </a:pPr>
            <a:r>
              <a:rPr lang="en-US" dirty="0" smtClean="0"/>
              <a:t>Machine Learning </a:t>
            </a:r>
            <a:r>
              <a:rPr lang="en-US" dirty="0" smtClean="0"/>
              <a:t>Improvements</a:t>
            </a:r>
            <a:endParaRPr lang="en-US" dirty="0"/>
          </a:p>
          <a:p>
            <a:pPr>
              <a:spcBef>
                <a:spcPts val="1200"/>
              </a:spcBef>
            </a:pPr>
            <a:r>
              <a:rPr lang="en-US" dirty="0" smtClean="0"/>
              <a:t>Future Work</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3</a:t>
            </a:fld>
            <a:endParaRPr lang="en-US" dirty="0"/>
          </a:p>
        </p:txBody>
      </p:sp>
    </p:spTree>
    <p:extLst>
      <p:ext uri="{BB962C8B-B14F-4D97-AF65-F5344CB8AC3E}">
        <p14:creationId xmlns:p14="http://schemas.microsoft.com/office/powerpoint/2010/main" val="3956639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53"/>
            <a:ext cx="8229600" cy="1252728"/>
          </a:xfrm>
        </p:spPr>
        <p:txBody>
          <a:bodyPr/>
          <a:lstStyle/>
          <a:p>
            <a:r>
              <a:rPr lang="en-US" dirty="0" smtClean="0"/>
              <a:t>MEDLINE Citation Example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5" t="14106" r="27778" b="39558"/>
          <a:stretch/>
        </p:blipFill>
        <p:spPr>
          <a:xfrm>
            <a:off x="562817" y="1137355"/>
            <a:ext cx="8018367" cy="501462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778" t="23001" r="65818" b="32213"/>
          <a:stretch/>
        </p:blipFill>
        <p:spPr>
          <a:xfrm>
            <a:off x="3497577" y="1554471"/>
            <a:ext cx="2708020" cy="4492000"/>
          </a:xfrm>
          <a:prstGeom prst="rect">
            <a:avLst/>
          </a:prstGeom>
          <a:ln>
            <a:solidFill>
              <a:schemeClr val="accent4">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043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53"/>
            <a:ext cx="8229600" cy="1252728"/>
          </a:xfrm>
        </p:spPr>
        <p:txBody>
          <a:bodyPr/>
          <a:lstStyle/>
          <a:p>
            <a:r>
              <a:rPr lang="en-US" dirty="0" smtClean="0"/>
              <a:t>Chemical Flag Example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5</a:t>
            </a:fld>
            <a:endParaRPr lang="en-US" dirty="0"/>
          </a:p>
        </p:txBody>
      </p:sp>
      <p:sp>
        <p:nvSpPr>
          <p:cNvPr id="3" name="TextBox 2"/>
          <p:cNvSpPr txBox="1"/>
          <p:nvPr/>
        </p:nvSpPr>
        <p:spPr>
          <a:xfrm>
            <a:off x="209550" y="2143125"/>
            <a:ext cx="8934449" cy="861774"/>
          </a:xfrm>
          <a:prstGeom prst="rect">
            <a:avLst/>
          </a:prstGeom>
          <a:noFill/>
        </p:spPr>
        <p:txBody>
          <a:bodyPr wrap="square" rtlCol="0">
            <a:spAutoFit/>
          </a:bodyPr>
          <a:lstStyle/>
          <a:p>
            <a:r>
              <a:rPr lang="en-US" sz="2000" dirty="0" smtClean="0"/>
              <a:t>Chemical Flags for PMID: </a:t>
            </a:r>
            <a:r>
              <a:rPr lang="en-US" sz="2000" dirty="0"/>
              <a:t>23937051</a:t>
            </a:r>
            <a:endParaRPr lang="en-US" sz="2000" dirty="0" smtClean="0"/>
          </a:p>
          <a:p>
            <a:r>
              <a:rPr lang="en-US" sz="1500" dirty="0" smtClean="0"/>
              <a:t>   1-</a:t>
            </a:r>
            <a:r>
              <a:rPr lang="en-US" sz="1500" dirty="0"/>
              <a:t>(4-Cl-benzyl)-3-Cl-4-(CF3-phenylamino)-1H-pyrrol-2,5-dione (</a:t>
            </a:r>
            <a:r>
              <a:rPr lang="en-US" sz="1500" dirty="0" smtClean="0"/>
              <a:t>MI-1)|Structure </a:t>
            </a:r>
            <a:r>
              <a:rPr lang="en-US" sz="1500" dirty="0"/>
              <a:t>on page 75</a:t>
            </a:r>
            <a:r>
              <a:rPr lang="en-US" sz="1500" dirty="0" smtClean="0"/>
              <a:t>.</a:t>
            </a:r>
            <a:endParaRPr lang="en-US" sz="1500" dirty="0"/>
          </a:p>
          <a:p>
            <a:r>
              <a:rPr lang="en-US" sz="1500" dirty="0" smtClean="0"/>
              <a:t>   5-amino-4-</a:t>
            </a:r>
            <a:r>
              <a:rPr lang="en-US" sz="1500" dirty="0"/>
              <a:t>(1,3-benzothiazol-2-yl)-1-(3-methoxyphenyl)-1,2-dihydro-3H-pyrrol-3-one (</a:t>
            </a:r>
            <a:r>
              <a:rPr lang="en-US" sz="1500" dirty="0" smtClean="0"/>
              <a:t>D1)|Structure </a:t>
            </a:r>
            <a:r>
              <a:rPr lang="en-US" sz="1500" dirty="0"/>
              <a:t>on page 75</a:t>
            </a:r>
            <a:r>
              <a:rPr lang="en-US" sz="1500" dirty="0" smtClean="0"/>
              <a:t>.</a:t>
            </a:r>
            <a:endParaRPr lang="en-US" sz="15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7" t="24167" r="27879" b="50695"/>
          <a:stretch/>
        </p:blipFill>
        <p:spPr>
          <a:xfrm>
            <a:off x="166104" y="3219429"/>
            <a:ext cx="8811793" cy="3139530"/>
          </a:xfrm>
          <a:prstGeom prst="rect">
            <a:avLst/>
          </a:prstGeom>
          <a:ln>
            <a:solidFill>
              <a:schemeClr val="tx1"/>
            </a:solidFill>
          </a:ln>
        </p:spPr>
      </p:pic>
      <p:sp>
        <p:nvSpPr>
          <p:cNvPr id="7" name="Rectangle 6"/>
          <p:cNvSpPr/>
          <p:nvPr/>
        </p:nvSpPr>
        <p:spPr>
          <a:xfrm>
            <a:off x="1724025" y="4829175"/>
            <a:ext cx="4105275" cy="23812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0025" y="4619625"/>
            <a:ext cx="8448675" cy="447675"/>
            <a:chOff x="200025" y="4619625"/>
            <a:chExt cx="8448675" cy="447675"/>
          </a:xfrm>
        </p:grpSpPr>
        <p:sp>
          <p:nvSpPr>
            <p:cNvPr id="8" name="Rectangle 7"/>
            <p:cNvSpPr/>
            <p:nvPr/>
          </p:nvSpPr>
          <p:spPr>
            <a:xfrm>
              <a:off x="200025" y="4829175"/>
              <a:ext cx="1295399" cy="238125"/>
            </a:xfrm>
            <a:prstGeom prst="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7225" y="4619625"/>
              <a:ext cx="4181475" cy="238125"/>
            </a:xfrm>
            <a:prstGeom prst="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146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28"/>
            <a:ext cx="8229600" cy="1252728"/>
          </a:xfrm>
        </p:spPr>
        <p:txBody>
          <a:bodyPr/>
          <a:lstStyle/>
          <a:p>
            <a:r>
              <a:rPr lang="en-US" dirty="0" smtClean="0"/>
              <a:t>Gene Indexing Example</a:t>
            </a:r>
            <a:endParaRPr lang="en-US" dirty="0"/>
          </a:p>
        </p:txBody>
      </p:sp>
      <p:pic>
        <p:nvPicPr>
          <p:cNvPr id="5" name="Content Placeholder 4" descr="FLNA.png"/>
          <p:cNvPicPr>
            <a:picLocks noGrp="1" noChangeAspect="1"/>
          </p:cNvPicPr>
          <p:nvPr>
            <p:ph idx="1"/>
          </p:nvPr>
        </p:nvPicPr>
        <p:blipFill>
          <a:blip r:embed="rId3" cstate="print"/>
          <a:srcRect b="9799"/>
          <a:stretch>
            <a:fillRect/>
          </a:stretch>
        </p:blipFill>
        <p:spPr>
          <a:xfrm>
            <a:off x="185056" y="1020536"/>
            <a:ext cx="8730344" cy="5702703"/>
          </a:xfrm>
        </p:spPr>
      </p:pic>
      <p:sp>
        <p:nvSpPr>
          <p:cNvPr id="4" name="Slide Number Placeholder 3"/>
          <p:cNvSpPr>
            <a:spLocks noGrp="1"/>
          </p:cNvSpPr>
          <p:nvPr>
            <p:ph type="sldNum" sz="quarter" idx="10"/>
          </p:nvPr>
        </p:nvSpPr>
        <p:spPr/>
        <p:txBody>
          <a:bodyPr/>
          <a:lstStyle/>
          <a:p>
            <a:fld id="{7DE3DC8A-4A07-44D3-A469-6DD60BBA3A61}" type="slidenum">
              <a:rPr lang="en-US" smtClean="0"/>
              <a:pPr/>
              <a:t>6</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51" t="23629" r="26767" b="40139"/>
          <a:stretch/>
        </p:blipFill>
        <p:spPr>
          <a:xfrm>
            <a:off x="1657350" y="1114424"/>
            <a:ext cx="7343100" cy="3702329"/>
          </a:xfrm>
          <a:prstGeom prst="rect">
            <a:avLst/>
          </a:prstGeom>
          <a:ln w="127000">
            <a:solidFill>
              <a:srgbClr val="7030A0"/>
            </a:solidFill>
          </a:ln>
        </p:spPr>
      </p:pic>
      <p:grpSp>
        <p:nvGrpSpPr>
          <p:cNvPr id="10" name="Group 9"/>
          <p:cNvGrpSpPr/>
          <p:nvPr/>
        </p:nvGrpSpPr>
        <p:grpSpPr>
          <a:xfrm>
            <a:off x="2581275" y="3790950"/>
            <a:ext cx="6275185" cy="542926"/>
            <a:chOff x="2581275" y="3790950"/>
            <a:chExt cx="6275185" cy="542926"/>
          </a:xfrm>
        </p:grpSpPr>
        <p:sp>
          <p:nvSpPr>
            <p:cNvPr id="7" name="TextBox 6"/>
            <p:cNvSpPr txBox="1"/>
            <p:nvPr/>
          </p:nvSpPr>
          <p:spPr>
            <a:xfrm>
              <a:off x="2790825" y="3790950"/>
              <a:ext cx="6065635" cy="307777"/>
            </a:xfrm>
            <a:prstGeom prst="rect">
              <a:avLst/>
            </a:prstGeom>
            <a:solidFill>
              <a:srgbClr val="FFFF00"/>
            </a:solidFill>
          </p:spPr>
          <p:txBody>
            <a:bodyPr wrap="none" rtlCol="0">
              <a:spAutoFit/>
            </a:bodyPr>
            <a:lstStyle/>
            <a:p>
              <a:r>
                <a:rPr lang="en-US" sz="1400" b="1" dirty="0" smtClean="0">
                  <a:latin typeface="Times New Roman" pitchFamily="18" charset="0"/>
                  <a:cs typeface="Times New Roman" pitchFamily="18" charset="0"/>
                </a:rPr>
                <a:t>These results demonstrate that FLNA is prone to pathogenic rearrangements</a:t>
              </a:r>
              <a:endParaRPr lang="en-US" sz="1400" b="1" dirty="0">
                <a:latin typeface="Times New Roman" pitchFamily="18" charset="0"/>
                <a:cs typeface="Times New Roman" pitchFamily="18" charset="0"/>
              </a:endParaRPr>
            </a:p>
          </p:txBody>
        </p:sp>
        <p:sp>
          <p:nvSpPr>
            <p:cNvPr id="8" name="Rectangle 7"/>
            <p:cNvSpPr/>
            <p:nvPr/>
          </p:nvSpPr>
          <p:spPr>
            <a:xfrm>
              <a:off x="2581275" y="4162426"/>
              <a:ext cx="3867150" cy="171450"/>
            </a:xfrm>
            <a:prstGeom prst="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71475" y="4886325"/>
            <a:ext cx="3962400" cy="228600"/>
          </a:xfrm>
          <a:prstGeom prst="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27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4" y="1679571"/>
            <a:ext cx="8935212" cy="40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Growth in MEDLINE</a:t>
            </a:r>
            <a:endParaRPr lang="en-US" dirty="0"/>
          </a:p>
        </p:txBody>
      </p:sp>
      <p:sp>
        <p:nvSpPr>
          <p:cNvPr id="7" name="TextBox 6"/>
          <p:cNvSpPr txBox="1"/>
          <p:nvPr/>
        </p:nvSpPr>
        <p:spPr>
          <a:xfrm>
            <a:off x="2003829" y="5772150"/>
            <a:ext cx="5136342" cy="307777"/>
          </a:xfrm>
          <a:prstGeom prst="rect">
            <a:avLst/>
          </a:prstGeom>
          <a:noFill/>
        </p:spPr>
        <p:txBody>
          <a:bodyPr wrap="none" rtlCol="0">
            <a:spAutoFit/>
          </a:bodyPr>
          <a:lstStyle/>
          <a:p>
            <a:r>
              <a:rPr lang="en-US" sz="1400" baseline="30000" dirty="0" smtClean="0"/>
              <a:t>*</a:t>
            </a:r>
            <a:r>
              <a:rPr lang="en-US" sz="1400" dirty="0" smtClean="0"/>
              <a:t> MEDLINE Baseline less OLDMEDLINE and PubMed-not-MEDLINE</a:t>
            </a:r>
            <a:endParaRPr lang="en-US" sz="1400" dirty="0"/>
          </a:p>
        </p:txBody>
      </p:sp>
      <p:sp>
        <p:nvSpPr>
          <p:cNvPr id="6"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7</a:t>
            </a:fld>
            <a:endParaRPr lang="en-US" dirty="0"/>
          </a:p>
        </p:txBody>
      </p:sp>
    </p:spTree>
    <p:extLst>
      <p:ext uri="{BB962C8B-B14F-4D97-AF65-F5344CB8AC3E}">
        <p14:creationId xmlns:p14="http://schemas.microsoft.com/office/powerpoint/2010/main" val="2946882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~$9.40 to index an article</a:t>
            </a:r>
          </a:p>
          <a:p>
            <a:r>
              <a:rPr lang="en-US" dirty="0" smtClean="0"/>
              <a:t>~$4.90 to add a </a:t>
            </a:r>
            <a:r>
              <a:rPr lang="en-US" dirty="0" err="1" smtClean="0"/>
              <a:t>GeneRIF</a:t>
            </a:r>
            <a:endParaRPr lang="en-US" dirty="0" smtClean="0"/>
          </a:p>
          <a:p>
            <a:r>
              <a:rPr lang="en-US" dirty="0" smtClean="0"/>
              <a:t>~$9.40 to add a Chemical Flag</a:t>
            </a:r>
          </a:p>
          <a:p>
            <a:r>
              <a:rPr lang="en-US" dirty="0" smtClean="0"/>
              <a:t>Quickly approaching </a:t>
            </a:r>
            <a:r>
              <a:rPr lang="en-US" dirty="0" smtClean="0">
                <a:solidFill>
                  <a:schemeClr val="accent2"/>
                </a:solidFill>
              </a:rPr>
              <a:t>1,000,000</a:t>
            </a:r>
            <a:r>
              <a:rPr lang="en-US" dirty="0" smtClean="0"/>
              <a:t> articles indexed per year</a:t>
            </a:r>
            <a:endParaRPr lang="en-US" dirty="0"/>
          </a:p>
        </p:txBody>
      </p:sp>
      <p:sp>
        <p:nvSpPr>
          <p:cNvPr id="4" name="Title 3"/>
          <p:cNvSpPr>
            <a:spLocks noGrp="1"/>
          </p:cNvSpPr>
          <p:nvPr>
            <p:ph type="title"/>
          </p:nvPr>
        </p:nvSpPr>
        <p:spPr/>
        <p:txBody>
          <a:bodyPr/>
          <a:lstStyle/>
          <a:p>
            <a:r>
              <a:rPr lang="en-US" dirty="0" smtClean="0"/>
              <a:t>Costs of Doing Business</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8</a:t>
            </a:fld>
            <a:endParaRPr lang="en-US" dirty="0"/>
          </a:p>
        </p:txBody>
      </p:sp>
    </p:spTree>
    <p:extLst>
      <p:ext uri="{BB962C8B-B14F-4D97-AF65-F5344CB8AC3E}">
        <p14:creationId xmlns:p14="http://schemas.microsoft.com/office/powerpoint/2010/main" val="359767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Demand for indexing continues to grow</a:t>
            </a:r>
          </a:p>
          <a:p>
            <a:r>
              <a:rPr lang="en-US" dirty="0" smtClean="0"/>
              <a:t>Budgets were flat in the mid-1990s</a:t>
            </a:r>
          </a:p>
          <a:p>
            <a:r>
              <a:rPr lang="en-US" dirty="0" smtClean="0"/>
              <a:t>The NIH budget almost doubled in five years: 1999-2003</a:t>
            </a:r>
          </a:p>
          <a:p>
            <a:r>
              <a:rPr lang="en-US" dirty="0" smtClean="0"/>
              <a:t>Current budgets are flat or declining</a:t>
            </a:r>
            <a:endParaRPr lang="en-US" dirty="0"/>
          </a:p>
        </p:txBody>
      </p:sp>
      <p:sp>
        <p:nvSpPr>
          <p:cNvPr id="4" name="Title 3"/>
          <p:cNvSpPr>
            <a:spLocks noGrp="1"/>
          </p:cNvSpPr>
          <p:nvPr>
            <p:ph type="title"/>
          </p:nvPr>
        </p:nvSpPr>
        <p:spPr/>
        <p:txBody>
          <a:bodyPr/>
          <a:lstStyle/>
          <a:p>
            <a:r>
              <a:rPr lang="en-US" dirty="0" smtClean="0"/>
              <a:t>Indexing Demand vs. Budgets</a:t>
            </a:r>
            <a:endParaRPr lang="en-US" dirty="0"/>
          </a:p>
        </p:txBody>
      </p:sp>
      <p:sp>
        <p:nvSpPr>
          <p:cNvPr id="5" name="Slide Number Placeholder 3"/>
          <p:cNvSpPr>
            <a:spLocks noGrp="1"/>
          </p:cNvSpPr>
          <p:nvPr>
            <p:ph type="sldNum" sz="quarter" idx="10"/>
          </p:nvPr>
        </p:nvSpPr>
        <p:spPr>
          <a:xfrm>
            <a:off x="5163672" y="6250164"/>
            <a:ext cx="3786690" cy="365125"/>
          </a:xfrm>
        </p:spPr>
        <p:txBody>
          <a:bodyPr/>
          <a:lstStyle/>
          <a:p>
            <a:fld id="{7DE3DC8A-4A07-44D3-A469-6DD60BBA3A61}" type="slidenum">
              <a:rPr lang="en-US" smtClean="0"/>
              <a:pPr/>
              <a:t>9</a:t>
            </a:fld>
            <a:endParaRPr lang="en-US" dirty="0"/>
          </a:p>
        </p:txBody>
      </p:sp>
    </p:spTree>
    <p:extLst>
      <p:ext uri="{BB962C8B-B14F-4D97-AF65-F5344CB8AC3E}">
        <p14:creationId xmlns:p14="http://schemas.microsoft.com/office/powerpoint/2010/main" val="1928030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18425</TotalTime>
  <Words>1555</Words>
  <Application>Microsoft Office PowerPoint</Application>
  <PresentationFormat>On-screen Show (4:3)</PresentationFormat>
  <Paragraphs>272</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Indexing the Biomedical Literature in a Time of Increased Demand and Limited Resources  BioASQ Workshop September 27, 2013</vt:lpstr>
      <vt:lpstr>The NLM Indexing Initiative Team</vt:lpstr>
      <vt:lpstr>Outline</vt:lpstr>
      <vt:lpstr>MEDLINE Citation Example</vt:lpstr>
      <vt:lpstr>Chemical Flag Example</vt:lpstr>
      <vt:lpstr>Gene Indexing Example</vt:lpstr>
      <vt:lpstr>Growth in MEDLINE</vt:lpstr>
      <vt:lpstr>Costs of Doing Business</vt:lpstr>
      <vt:lpstr>Indexing Demand vs. Budgets</vt:lpstr>
      <vt:lpstr>Outline</vt:lpstr>
      <vt:lpstr>The NLM Indexing Initiative</vt:lpstr>
      <vt:lpstr>MEDLINE Indexing Resources</vt:lpstr>
      <vt:lpstr>MTI - Overview</vt:lpstr>
      <vt:lpstr>MTI Usage</vt:lpstr>
      <vt:lpstr>MTI - How are we doing?</vt:lpstr>
      <vt:lpstr>MTI as First-Line Indexer (MTIFL)</vt:lpstr>
      <vt:lpstr>MTI as First-Line Indexer (MTIFL)</vt:lpstr>
      <vt:lpstr>MTI as First-Line Indexer (MTIFL)</vt:lpstr>
      <vt:lpstr>MTIFL: What We Know So Far</vt:lpstr>
      <vt:lpstr>MetaMap</vt:lpstr>
      <vt:lpstr>The Gene Indexing Assistant</vt:lpstr>
      <vt:lpstr>Machine Learning Improvements</vt:lpstr>
      <vt:lpstr>Outline</vt:lpstr>
      <vt:lpstr>Future 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Text Indexer (MTI) Briefing for NLM Index Section June 25, 2013</dc:title>
  <dc:creator>Mork, James (NIH/NLM/LHC) [C]</dc:creator>
  <cp:lastModifiedBy>Aronson, Alan (NIH/NLM/LHC) [E]</cp:lastModifiedBy>
  <cp:revision>128</cp:revision>
  <cp:lastPrinted>2013-09-17T19:14:47Z</cp:lastPrinted>
  <dcterms:created xsi:type="dcterms:W3CDTF">2013-06-14T10:10:53Z</dcterms:created>
  <dcterms:modified xsi:type="dcterms:W3CDTF">2013-09-24T18:25:51Z</dcterms:modified>
</cp:coreProperties>
</file>