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6" r:id="rId9"/>
    <p:sldId id="262" r:id="rId10"/>
    <p:sldId id="263" r:id="rId11"/>
    <p:sldId id="264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67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777E4FA-D554-4A63-A4CC-FBED7EFAF25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2C61CFB-0001-4BDB-BF2D-8B6FB274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3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we did ignore some special cases like Reviews, Comments</a:t>
            </a:r>
            <a:r>
              <a:rPr lang="en-US" smtClean="0"/>
              <a:t>,</a:t>
            </a:r>
            <a:r>
              <a:rPr lang="en-US" baseline="0" smtClean="0"/>
              <a:t> Retractions, etc.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1CFB-0001-4BDB-BF2D-8B6FB274E7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35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differences between normal MHs and CTs</a:t>
            </a:r>
          </a:p>
          <a:p>
            <a:r>
              <a:rPr lang="en-US" dirty="0" smtClean="0"/>
              <a:t>Explain “add to recommendations” means to add a term</a:t>
            </a:r>
            <a:r>
              <a:rPr lang="en-US" baseline="0" dirty="0" smtClean="0"/>
              <a:t> to the list of recommendations that was not found by MMI or PRC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1CFB-0001-4BDB-BF2D-8B6FB274E7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37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as bad from the indexer’s stand-point!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1CFB-0001-4BDB-BF2D-8B6FB274E7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22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to the BioASQ team,</a:t>
            </a:r>
            <a:r>
              <a:rPr lang="en-US" baseline="0" dirty="0" smtClean="0"/>
              <a:t> George </a:t>
            </a:r>
            <a:r>
              <a:rPr lang="en-US" baseline="0" dirty="0" err="1" smtClean="0"/>
              <a:t>Paliouras</a:t>
            </a:r>
            <a:r>
              <a:rPr lang="en-US" baseline="0" dirty="0" smtClean="0"/>
              <a:t>, participants.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1CFB-0001-4BDB-BF2D-8B6FB274E7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4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625E3CB-708D-414B-835A-EDEB8668E6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8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3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7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924800" cy="1143000"/>
          </a:xfrm>
        </p:spPr>
        <p:txBody>
          <a:bodyPr>
            <a:noAutofit/>
          </a:bodyPr>
          <a:lstStyle>
            <a:lvl1pPr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92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625E3CB-708D-414B-835A-EDEB8668E6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97280" cy="6858000"/>
          </a:xfrm>
          <a:prstGeom prst="rect">
            <a:avLst/>
          </a:prstGeom>
          <a:solidFill>
            <a:srgbClr val="675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89809"/>
            <a:ext cx="1098884" cy="1097280"/>
          </a:xfrm>
          <a:prstGeom prst="rect">
            <a:avLst/>
          </a:prstGeom>
          <a:solidFill>
            <a:srgbClr val="A9A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77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4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6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5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4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2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9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4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1D77C-2AB1-4F8A-A975-9A8B20FC70C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E3CB-708D-414B-835A-EDEB8668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6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609600"/>
            <a:ext cx="8991600" cy="1470025"/>
          </a:xfrm>
        </p:spPr>
        <p:txBody>
          <a:bodyPr>
            <a:noAutofit/>
          </a:bodyPr>
          <a:lstStyle/>
          <a:p>
            <a:r>
              <a:rPr lang="en-US" sz="4600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Recent Enhancements to the</a:t>
            </a:r>
            <a:br>
              <a:rPr lang="en-US" sz="4600" b="1" dirty="0" smtClean="0">
                <a:solidFill>
                  <a:schemeClr val="tx2"/>
                </a:solidFill>
                <a:latin typeface="Cambria" panose="02040503050406030204" pitchFamily="18" charset="0"/>
              </a:rPr>
            </a:br>
            <a:r>
              <a:rPr lang="en-US" sz="4600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NLM Medical Text Indexer</a:t>
            </a:r>
            <a:endParaRPr lang="en-US" sz="4600" b="1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43466"/>
            <a:ext cx="9144000" cy="24384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BioASQ Challenge Workshop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September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16,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</a:t>
            </a:r>
          </a:p>
          <a:p>
            <a:pPr>
              <a:spcBef>
                <a:spcPts val="0"/>
              </a:spcBef>
            </a:pPr>
            <a:endParaRPr lang="en-US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J. Mork, D.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Demner-Fushman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S. Schmidt, A. Aronson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160167" y="6172090"/>
            <a:ext cx="2888709" cy="578644"/>
            <a:chOff x="3080087" y="6184237"/>
            <a:chExt cx="2888709" cy="57864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5141"/>
            <a:stretch/>
          </p:blipFill>
          <p:spPr>
            <a:xfrm>
              <a:off x="3736510" y="6184237"/>
              <a:ext cx="925818" cy="5715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0152" y="6184237"/>
              <a:ext cx="578644" cy="57864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0087" y="6184237"/>
              <a:ext cx="575310" cy="575310"/>
            </a:xfrm>
            <a:prstGeom prst="rect">
              <a:avLst/>
            </a:prstGeom>
          </p:spPr>
        </p:pic>
        <p:pic>
          <p:nvPicPr>
            <p:cNvPr id="7" name="Picture 117" descr="http://www.mlgsca.mlanet.org/newsletter/wp-content/uploads/2011/12/NLM-logo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399" y="6184237"/>
              <a:ext cx="565598" cy="57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2"/>
          <a:stretch/>
        </p:blipFill>
        <p:spPr bwMode="auto">
          <a:xfrm>
            <a:off x="83192" y="5397915"/>
            <a:ext cx="2788118" cy="1352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63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Expanded use of Machine Learning</a:t>
            </a:r>
          </a:p>
          <a:p>
            <a:pPr lvl="1"/>
            <a:r>
              <a:rPr lang="en-US" sz="2000" dirty="0" smtClean="0"/>
              <a:t>Evaluating a Learning to Rank approach</a:t>
            </a:r>
          </a:p>
          <a:p>
            <a:pPr lvl="1"/>
            <a:r>
              <a:rPr lang="en-US" sz="2000" dirty="0" smtClean="0"/>
              <a:t>Evaluating a complete Machine Learning approach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/>
              <a:t>Vocabulary Density for Subheading Recommendations</a:t>
            </a:r>
          </a:p>
          <a:p>
            <a:pPr lvl="1"/>
            <a:r>
              <a:rPr lang="en-US" sz="2000" dirty="0" smtClean="0"/>
              <a:t>Seeing up to 42.39 (97.77%) improvement in Precision</a:t>
            </a:r>
          </a:p>
          <a:p>
            <a:pPr lvl="1"/>
            <a:r>
              <a:rPr lang="en-US" sz="2000" dirty="0" smtClean="0"/>
              <a:t>Overall improvement of 12.08 (21.25%) in Precision</a:t>
            </a:r>
          </a:p>
          <a:p>
            <a:pPr lvl="1"/>
            <a:r>
              <a:rPr lang="en-US" sz="2000" dirty="0" smtClean="0"/>
              <a:t>Overall loss of 14.22 (41.99%) in Recall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/>
              <a:t>Continue Expanding MTIFL Program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769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Disclaimer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Outline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Overview of MTI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Vocabulary Density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Ambiguity and Filtering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800" b="1" dirty="0" smtClean="0">
                <a:solidFill>
                  <a:schemeClr val="bg1"/>
                </a:solidFill>
              </a:rPr>
              <a:t>Future Work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Questions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10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053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MTI Team Members: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Alan (</a:t>
            </a:r>
            <a:r>
              <a:rPr lang="en-US" sz="2000" dirty="0" err="1"/>
              <a:t>Lan</a:t>
            </a:r>
            <a:r>
              <a:rPr lang="en-US" sz="2000" dirty="0"/>
              <a:t>) R. Aronson: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alaronson@mail.nih.gov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Dina </a:t>
            </a:r>
            <a:r>
              <a:rPr lang="en-US" sz="2000" dirty="0" err="1" smtClean="0"/>
              <a:t>Demner-Fushman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ddemner@mail.nih.gov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James G. Mork: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jmork@mail.nih.gov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Susan C. Schmidt: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schmids@mail.nih.gov</a:t>
            </a:r>
            <a:endParaRPr lang="en-US" sz="2000" dirty="0"/>
          </a:p>
          <a:p>
            <a:pPr>
              <a:spcBef>
                <a:spcPts val="1800"/>
              </a:spcBef>
            </a:pPr>
            <a:r>
              <a:rPr lang="en-US" sz="2400" b="1" dirty="0" smtClean="0"/>
              <a:t>Web </a:t>
            </a:r>
            <a:r>
              <a:rPr lang="en-US" sz="2400" b="1" dirty="0"/>
              <a:t>Site: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http://</a:t>
            </a:r>
            <a:r>
              <a:rPr lang="en-US" sz="2000" dirty="0" smtClean="0"/>
              <a:t>ii.nlm.nih.gov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n-US" sz="2400" b="1" dirty="0" smtClean="0"/>
              <a:t>Data Sets Available for Download:</a:t>
            </a:r>
            <a:endParaRPr lang="en-US" sz="24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http</a:t>
            </a:r>
            <a:r>
              <a:rPr lang="en-US" sz="2000" dirty="0"/>
              <a:t>://ii.nlm.nih.gov/DataSets/index.shtml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769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Disclaimer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Outline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Overview of MTI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Vocabulary Density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Ambiguity and Filtering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r>
              <a:rPr lang="en-US" sz="800" b="1" dirty="0" smtClean="0">
                <a:solidFill>
                  <a:schemeClr val="bg1"/>
                </a:solidFill>
              </a:rPr>
              <a:t>Questions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11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4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The views and opinions expressed do not necessarily state or reflect those of the U.S. Government, and they may not be used for advertising or product endorsement purposes.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560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</a:rPr>
              <a:t>Disclaimer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Outline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Overview of MTI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Vocabulary Density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Ambiguity and Filtering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Questions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2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479" y="3234998"/>
            <a:ext cx="2868417" cy="275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141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Overview of MTI</a:t>
            </a:r>
          </a:p>
          <a:p>
            <a:r>
              <a:rPr lang="en-US" sz="2400" dirty="0" smtClean="0"/>
              <a:t>Vocabulary Density Analysis</a:t>
            </a:r>
          </a:p>
          <a:p>
            <a:r>
              <a:rPr lang="en-US" sz="2400" dirty="0" smtClean="0"/>
              <a:t>Ambiguity and Filtering</a:t>
            </a:r>
          </a:p>
          <a:p>
            <a:r>
              <a:rPr lang="en-US" sz="2400" dirty="0" smtClean="0"/>
              <a:t>Results</a:t>
            </a:r>
          </a:p>
          <a:p>
            <a:r>
              <a:rPr lang="en-US" sz="2400" dirty="0" smtClean="0"/>
              <a:t>Future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560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Disclaimer</a:t>
            </a:r>
          </a:p>
          <a:p>
            <a:r>
              <a:rPr lang="en-US" sz="800" b="1" dirty="0" smtClean="0">
                <a:solidFill>
                  <a:schemeClr val="bg1"/>
                </a:solidFill>
              </a:rPr>
              <a:t>Outline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Overview of MTI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Vocabulary Density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Ambiguity and Filtering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Questions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3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96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MTI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Uses article Title and Abstract</a:t>
            </a:r>
          </a:p>
          <a:p>
            <a:r>
              <a:rPr lang="en-US" sz="2400" dirty="0" smtClean="0"/>
              <a:t>Uses MetaMap and PubMed Related Citations</a:t>
            </a:r>
          </a:p>
          <a:p>
            <a:r>
              <a:rPr lang="en-US" sz="2400" dirty="0" smtClean="0"/>
              <a:t>Summarizes </a:t>
            </a:r>
            <a:r>
              <a:rPr lang="en-US" sz="2400" dirty="0"/>
              <a:t>input text into an ordered list of MeSH </a:t>
            </a:r>
            <a:r>
              <a:rPr lang="en-US" sz="2400" dirty="0" smtClean="0"/>
              <a:t>Headings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use since </a:t>
            </a:r>
            <a:r>
              <a:rPr lang="en-US" sz="2400" dirty="0" smtClean="0"/>
              <a:t>mid-2002</a:t>
            </a:r>
            <a:endParaRPr lang="en-US" sz="2400" dirty="0"/>
          </a:p>
          <a:p>
            <a:r>
              <a:rPr lang="en-US" sz="2400" dirty="0"/>
              <a:t>MTI as First-Line Indexer (MTIFL) since February 2011</a:t>
            </a:r>
          </a:p>
          <a:p>
            <a:r>
              <a:rPr lang="en-US" sz="2400" dirty="0"/>
              <a:t>Developed with continued Index Section collaboration</a:t>
            </a:r>
          </a:p>
          <a:p>
            <a:r>
              <a:rPr lang="en-US" sz="2400" dirty="0" smtClean="0"/>
              <a:t>Provides </a:t>
            </a:r>
            <a:r>
              <a:rPr lang="en-US" sz="2400" dirty="0"/>
              <a:t>recommendations for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93%</a:t>
            </a:r>
            <a:r>
              <a:rPr lang="en-US" sz="2400" dirty="0"/>
              <a:t> of indexed </a:t>
            </a:r>
            <a:r>
              <a:rPr lang="en-US" sz="2400" dirty="0" smtClean="0"/>
              <a:t>articles</a:t>
            </a:r>
          </a:p>
          <a:p>
            <a:r>
              <a:rPr lang="en-US" sz="2400" dirty="0" smtClean="0"/>
              <a:t>Indexers consult MTI Recommendations for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64%</a:t>
            </a:r>
            <a:r>
              <a:rPr lang="en-US" sz="2400" dirty="0" smtClean="0"/>
              <a:t> of articles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560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Disclaimer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Outline</a:t>
            </a:r>
          </a:p>
          <a:p>
            <a:r>
              <a:rPr lang="en-US" sz="800" b="1" dirty="0" smtClean="0">
                <a:solidFill>
                  <a:schemeClr val="bg1"/>
                </a:solidFill>
              </a:rPr>
              <a:t>Overview of MTI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Vocabulary Density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Ambiguity and Filtering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Questions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4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0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Density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8001000" cy="35433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Partly inspired </a:t>
            </a:r>
            <a:r>
              <a:rPr lang="en-US" sz="2400" dirty="0"/>
              <a:t>by </a:t>
            </a:r>
            <a:r>
              <a:rPr lang="en-US" sz="2400" dirty="0" err="1"/>
              <a:t>Tsoumakas</a:t>
            </a:r>
            <a:r>
              <a:rPr lang="en-US" sz="2400" dirty="0"/>
              <a:t> G, </a:t>
            </a:r>
            <a:r>
              <a:rPr lang="en-US" sz="2400" dirty="0" smtClean="0"/>
              <a:t>et al. </a:t>
            </a:r>
            <a:r>
              <a:rPr lang="en-US" sz="2400" i="1" dirty="0"/>
              <a:t>Large-scale semantic indexing of biomedical publications at </a:t>
            </a:r>
            <a:r>
              <a:rPr lang="en-US" sz="2400" i="1" dirty="0" smtClean="0"/>
              <a:t>BioASQ</a:t>
            </a:r>
            <a:r>
              <a:rPr lang="en-US" sz="2400" dirty="0" smtClean="0"/>
              <a:t>.</a:t>
            </a:r>
          </a:p>
          <a:p>
            <a:pPr>
              <a:spcBef>
                <a:spcPts val="1000"/>
              </a:spcBef>
            </a:pPr>
            <a:r>
              <a:rPr lang="en-US" sz="2400" dirty="0" smtClean="0"/>
              <a:t>Calculated Vocabulary Density Factor for each Journal and MeSH Heading combination used in the last five years.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Factor = </a:t>
            </a:r>
            <a:r>
              <a:rPr lang="en-US" sz="2000" dirty="0" err="1" smtClean="0"/>
              <a:t>Freq</a:t>
            </a:r>
            <a:r>
              <a:rPr lang="en-US" sz="2000" dirty="0" smtClean="0"/>
              <a:t> of MeSH Heading / Number of Citations</a:t>
            </a:r>
          </a:p>
          <a:p>
            <a:pPr>
              <a:spcBef>
                <a:spcPts val="1000"/>
              </a:spcBef>
            </a:pPr>
            <a:r>
              <a:rPr lang="en-US" sz="2400" b="1" dirty="0" smtClean="0"/>
              <a:t>Preliminary Discoveries: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Journals used on average 999/27,149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(3.68%) </a:t>
            </a:r>
            <a:r>
              <a:rPr lang="en-US" sz="2000" dirty="0" smtClean="0"/>
              <a:t>MeSH Headings</a:t>
            </a:r>
          </a:p>
          <a:p>
            <a:pPr lvl="1"/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83.81%</a:t>
            </a:r>
            <a:r>
              <a:rPr lang="en-US" sz="2000" dirty="0" smtClean="0"/>
              <a:t> of used MeSH Headings only found in </a:t>
            </a:r>
            <a:r>
              <a:rPr lang="en-US" sz="2000" u="sng" dirty="0" smtClean="0"/>
              <a:t>500 or fewer Journals</a:t>
            </a:r>
          </a:p>
          <a:p>
            <a:pPr lvl="1"/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271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MeSH Headings are only found in </a:t>
            </a:r>
            <a:r>
              <a:rPr lang="en-US" sz="2000" u="sng" dirty="0" smtClean="0"/>
              <a:t>a single Journal</a:t>
            </a:r>
          </a:p>
          <a:p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560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Disclaimer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Outline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Overview of MTI</a:t>
            </a:r>
          </a:p>
          <a:p>
            <a:r>
              <a:rPr lang="en-US" sz="800" b="1" dirty="0" smtClean="0">
                <a:solidFill>
                  <a:schemeClr val="bg1"/>
                </a:solidFill>
              </a:rPr>
              <a:t>Vocabulary Density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Ambiguity and Filtering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Questions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5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235" y="5240919"/>
            <a:ext cx="5172905" cy="1502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60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924800" cy="1143000"/>
          </a:xfrm>
        </p:spPr>
        <p:txBody>
          <a:bodyPr/>
          <a:lstStyle/>
          <a:p>
            <a:r>
              <a:rPr lang="en-US" dirty="0" smtClean="0"/>
              <a:t>Using Vocabulary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924800" cy="51435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Amazed at the improvement from our first simple tests of the Vocabulary Density data.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/>
              <a:t>Five Simple Rules: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000" dirty="0" smtClean="0"/>
              <a:t>Journal had to have at least 80 completed articles in the five years</a:t>
            </a:r>
            <a:br>
              <a:rPr lang="en-US" sz="2000" dirty="0" smtClean="0"/>
            </a:b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Provide a basic confidence level in the list of MeSH Headings</a:t>
            </a: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000" dirty="0" smtClean="0"/>
              <a:t>If MeSH Heading is new, don’t remove</a:t>
            </a:r>
            <a:br>
              <a:rPr lang="en-US" sz="2000" dirty="0" smtClean="0"/>
            </a:b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No historical basis to judge any new MeSH Heading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000" dirty="0" smtClean="0"/>
              <a:t>If Journal/MeSH Heading found in data, keep, otherwise remove</a:t>
            </a:r>
          </a:p>
          <a:p>
            <a:pPr marL="8001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000" dirty="0" smtClean="0"/>
              <a:t>Factor &gt; 0.74 for Journal/MeSH Heading, add if not already in list</a:t>
            </a:r>
            <a:br>
              <a:rPr lang="en-US" sz="2000" dirty="0" smtClean="0"/>
            </a:b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Based on a few quick runs of our test collection</a:t>
            </a: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000" dirty="0"/>
              <a:t>Factor 1.0 for </a:t>
            </a:r>
            <a:r>
              <a:rPr lang="en-US" sz="2000" dirty="0" smtClean="0"/>
              <a:t>Journal/Check Tag, add if not already in list</a:t>
            </a:r>
            <a:br>
              <a:rPr lang="en-US" sz="2000" dirty="0" smtClean="0"/>
            </a:b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Based on quick runs with test collection and finding 0.9999 recommendations that were incorrect.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560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Disclaimer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Outline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Overview of MTI</a:t>
            </a:r>
          </a:p>
          <a:p>
            <a:r>
              <a:rPr lang="en-US" sz="800" b="1" dirty="0" smtClean="0">
                <a:solidFill>
                  <a:schemeClr val="bg1"/>
                </a:solidFill>
              </a:rPr>
              <a:t>Vocabulary Density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Ambiguity and Filtering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Questions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6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95563" y="3019425"/>
            <a:ext cx="5019675" cy="1638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1">
            <a:noAutofit/>
          </a:bodyPr>
          <a:lstStyle/>
          <a:p>
            <a:r>
              <a:rPr lang="en-US" b="1" dirty="0"/>
              <a:t>Check Tags: </a:t>
            </a:r>
            <a:r>
              <a:rPr lang="en-US" dirty="0" smtClean="0"/>
              <a:t>A special </a:t>
            </a:r>
            <a:r>
              <a:rPr lang="en-US" dirty="0"/>
              <a:t>type of </a:t>
            </a:r>
            <a:r>
              <a:rPr lang="en-US" dirty="0" smtClean="0"/>
              <a:t>MeSH Heading that is required </a:t>
            </a:r>
            <a:r>
              <a:rPr lang="en-US" dirty="0"/>
              <a:t>to be included for each article and cover </a:t>
            </a:r>
            <a:r>
              <a:rPr lang="en-US" u="sng" dirty="0"/>
              <a:t>species</a:t>
            </a:r>
            <a:r>
              <a:rPr lang="en-US" dirty="0"/>
              <a:t>, </a:t>
            </a:r>
            <a:r>
              <a:rPr lang="en-US" u="sng" dirty="0"/>
              <a:t>sex</a:t>
            </a:r>
            <a:r>
              <a:rPr lang="en-US" dirty="0"/>
              <a:t>, </a:t>
            </a:r>
            <a:r>
              <a:rPr lang="en-US" u="sng" dirty="0"/>
              <a:t>human age groups</a:t>
            </a:r>
            <a:r>
              <a:rPr lang="en-US" dirty="0"/>
              <a:t>, </a:t>
            </a:r>
            <a:r>
              <a:rPr lang="en-US" u="sng" dirty="0"/>
              <a:t>historical </a:t>
            </a:r>
            <a:r>
              <a:rPr lang="en-US" u="sng" dirty="0" smtClean="0"/>
              <a:t>periods</a:t>
            </a:r>
            <a:r>
              <a:rPr lang="en-US" dirty="0" smtClean="0"/>
              <a:t>, </a:t>
            </a:r>
            <a:r>
              <a:rPr lang="en-US" u="sng" dirty="0" smtClean="0"/>
              <a:t>pregnancy</a:t>
            </a:r>
            <a:r>
              <a:rPr lang="en-US" dirty="0" smtClean="0"/>
              <a:t>, and </a:t>
            </a:r>
            <a:r>
              <a:rPr lang="en-US" u="sng" dirty="0" smtClean="0"/>
              <a:t>various types of research support </a:t>
            </a:r>
            <a:r>
              <a:rPr lang="en-US" dirty="0" smtClean="0"/>
              <a:t>(e.g</a:t>
            </a:r>
            <a:r>
              <a:rPr lang="en-US" dirty="0"/>
              <a:t>.,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Female, Mice, Adult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84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 and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Out of the Ballpark (OOTB) Terms</a:t>
            </a:r>
          </a:p>
          <a:p>
            <a:pPr lvl="1"/>
            <a:r>
              <a:rPr lang="en-US" sz="2000" dirty="0" smtClean="0"/>
              <a:t>3-</a:t>
            </a:r>
            <a:r>
              <a:rPr lang="en-US" sz="2000" u="sng" dirty="0" smtClean="0">
                <a:solidFill>
                  <a:schemeClr val="accent5">
                    <a:lumMod val="75000"/>
                  </a:schemeClr>
                </a:solidFill>
              </a:rPr>
              <a:t>arm</a:t>
            </a:r>
            <a:r>
              <a:rPr lang="en-US" sz="2000" dirty="0" smtClean="0"/>
              <a:t> clinical trial </a:t>
            </a:r>
            <a:r>
              <a:rPr lang="en-US" sz="2000" dirty="0">
                <a:sym typeface="Wingdings"/>
              </a:rPr>
              <a:t> </a:t>
            </a:r>
            <a:r>
              <a:rPr lang="en-US" sz="2000" dirty="0" smtClean="0"/>
              <a:t>Arm</a:t>
            </a:r>
          </a:p>
          <a:p>
            <a:pPr>
              <a:spcBef>
                <a:spcPts val="1800"/>
              </a:spcBef>
            </a:pPr>
            <a:r>
              <a:rPr lang="en-US" sz="2400" b="1" dirty="0" smtClean="0"/>
              <a:t>Ambiguity biggest problem</a:t>
            </a:r>
          </a:p>
          <a:p>
            <a:pPr lvl="1"/>
            <a:r>
              <a:rPr lang="en-US" sz="2000" b="1" dirty="0" smtClean="0"/>
              <a:t>Metaphorical ambiguity</a:t>
            </a:r>
            <a:r>
              <a:rPr lang="en-US" sz="2000" dirty="0" smtClean="0"/>
              <a:t>: </a:t>
            </a:r>
            <a:br>
              <a:rPr lang="en-US" sz="2000" dirty="0" smtClean="0"/>
            </a:br>
            <a:r>
              <a:rPr lang="en-US" sz="2000" dirty="0" smtClean="0"/>
              <a:t>          </a:t>
            </a:r>
            <a:r>
              <a:rPr lang="en-US" sz="2000" u="sng" dirty="0" smtClean="0">
                <a:solidFill>
                  <a:schemeClr val="accent5">
                    <a:lumMod val="75000"/>
                  </a:schemeClr>
                </a:solidFill>
              </a:rPr>
              <a:t>Birds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of a </a:t>
            </a:r>
            <a:r>
              <a:rPr lang="en-US" sz="2000" u="sng" dirty="0" smtClean="0">
                <a:solidFill>
                  <a:schemeClr val="accent5">
                    <a:lumMod val="75000"/>
                  </a:schemeClr>
                </a:solidFill>
              </a:rPr>
              <a:t>Feather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Working Grou</a:t>
            </a:r>
            <a:r>
              <a:rPr lang="en-US" sz="2000" dirty="0"/>
              <a:t>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/>
              </a:rPr>
              <a:t>Birds &amp; Feathers</a:t>
            </a:r>
            <a:endParaRPr lang="en-US" sz="2000" dirty="0" smtClean="0"/>
          </a:p>
          <a:p>
            <a:pPr lvl="1">
              <a:spcBef>
                <a:spcPts val="1200"/>
              </a:spcBef>
            </a:pPr>
            <a:r>
              <a:rPr lang="en-US" sz="2000" b="1" dirty="0" smtClean="0"/>
              <a:t>Brand Name Ambiguity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          </a:t>
            </a:r>
            <a:r>
              <a:rPr lang="en-US" sz="2000" u="sng" dirty="0" smtClean="0">
                <a:solidFill>
                  <a:schemeClr val="accent5">
                    <a:lumMod val="75000"/>
                  </a:schemeClr>
                </a:solidFill>
              </a:rPr>
              <a:t>commit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murder </a:t>
            </a:r>
            <a:r>
              <a:rPr lang="en-US" sz="2000" dirty="0" smtClean="0">
                <a:sym typeface="Wingdings"/>
              </a:rPr>
              <a:t> Tobacco Use Cessation Products</a:t>
            </a:r>
            <a:endParaRPr lang="en-US" sz="2000" dirty="0" smtClean="0"/>
          </a:p>
          <a:p>
            <a:pPr lvl="1">
              <a:spcBef>
                <a:spcPts val="1200"/>
              </a:spcBef>
            </a:pPr>
            <a:r>
              <a:rPr lang="en-US" sz="2000" b="1" dirty="0" smtClean="0"/>
              <a:t>Psychology Term Ambiguity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          employee </a:t>
            </a:r>
            <a:r>
              <a:rPr lang="en-US" sz="2000" u="sng" dirty="0" smtClean="0">
                <a:solidFill>
                  <a:schemeClr val="accent5">
                    <a:lumMod val="75000"/>
                  </a:schemeClr>
                </a:solidFill>
              </a:rPr>
              <a:t>retention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ym typeface="Wingdings"/>
              </a:rPr>
              <a:t> Retention (Psychology)</a:t>
            </a:r>
            <a:endParaRPr lang="en-US" sz="2000" dirty="0" smtClean="0"/>
          </a:p>
          <a:p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769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Disclaimer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Outline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Overview of MTI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Vocabulary Density</a:t>
            </a:r>
          </a:p>
          <a:p>
            <a:r>
              <a:rPr lang="en-US" sz="800" b="1" dirty="0" smtClean="0">
                <a:solidFill>
                  <a:schemeClr val="bg1"/>
                </a:solidFill>
              </a:rPr>
              <a:t>Ambiguity and Filtering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Questions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7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67301" y="1104900"/>
            <a:ext cx="3867150" cy="5572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b="1" u="sng" dirty="0" smtClean="0"/>
              <a:t>30 MeSH Terms with “(Psychology)”</a:t>
            </a:r>
          </a:p>
          <a:p>
            <a:r>
              <a:rPr lang="en-US" sz="1600" dirty="0" smtClean="0"/>
              <a:t>most are ambiguous terms with very specific meanings in MeSH:</a:t>
            </a:r>
          </a:p>
          <a:p>
            <a:endParaRPr lang="en-US" sz="400" dirty="0" smtClean="0"/>
          </a:p>
          <a:p>
            <a:pPr lvl="1"/>
            <a:r>
              <a:rPr lang="en-US" sz="1600" b="1" dirty="0"/>
              <a:t>Conditioning</a:t>
            </a:r>
            <a:r>
              <a:rPr lang="en-US" sz="1600" dirty="0"/>
              <a:t> (Psychology)</a:t>
            </a:r>
          </a:p>
          <a:p>
            <a:pPr lvl="1"/>
            <a:r>
              <a:rPr lang="en-US" sz="1600" b="1" dirty="0" smtClean="0"/>
              <a:t>Conflict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Denial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Dependency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Discrimination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Displacement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Generalization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Handling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Identification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Inhibition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Power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Practice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Regression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Reinforcement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Rejection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Retention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Set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Transfer</a:t>
            </a:r>
            <a:r>
              <a:rPr lang="en-US" sz="1600" dirty="0" smtClean="0"/>
              <a:t> (Psychology)</a:t>
            </a:r>
          </a:p>
          <a:p>
            <a:pPr lvl="1"/>
            <a:r>
              <a:rPr lang="en-US" sz="1600" b="1" dirty="0" smtClean="0"/>
              <a:t>Recognition</a:t>
            </a:r>
            <a:r>
              <a:rPr lang="en-US" sz="1600" dirty="0" smtClean="0"/>
              <a:t> (Psychology)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1345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 and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Body Part/Disease Tree Filtering</a:t>
            </a:r>
          </a:p>
          <a:p>
            <a:pPr lvl="1"/>
            <a:r>
              <a:rPr lang="en-US" sz="2000" dirty="0" smtClean="0">
                <a:sym typeface="Wingdings"/>
              </a:rPr>
              <a:t>Title: “Review of </a:t>
            </a:r>
            <a:r>
              <a:rPr lang="en-US" sz="2000" u="sng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Liver</a:t>
            </a:r>
            <a:r>
              <a:rPr lang="en-US" sz="2000" dirty="0" smtClean="0">
                <a:sym typeface="Wingdings"/>
              </a:rPr>
              <a:t> ailments”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 </a:t>
            </a:r>
            <a:r>
              <a:rPr lang="en-US" sz="2000" dirty="0" smtClean="0"/>
              <a:t>Liver</a:t>
            </a:r>
          </a:p>
          <a:p>
            <a:pPr lvl="1"/>
            <a:r>
              <a:rPr lang="en-US" sz="2000" dirty="0" smtClean="0"/>
              <a:t>Abstract discusses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Cirrhosis of the Liver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Liver Cancer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Hepatitis</a:t>
            </a:r>
            <a:r>
              <a:rPr lang="en-US" sz="2000" dirty="0" smtClean="0"/>
              <a:t>, etc.</a:t>
            </a:r>
          </a:p>
          <a:p>
            <a:pPr lvl="2"/>
            <a:r>
              <a:rPr lang="en-US" sz="2000" dirty="0" smtClean="0"/>
              <a:t>Indexer groups together using: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Liver Diseases</a:t>
            </a:r>
          </a:p>
          <a:p>
            <a:pPr lvl="1"/>
            <a:r>
              <a:rPr lang="en-US" sz="2000" dirty="0" smtClean="0"/>
              <a:t>Different trees, hence OOTB status</a:t>
            </a:r>
          </a:p>
          <a:p>
            <a:pPr lvl="2"/>
            <a:r>
              <a:rPr lang="en-US" sz="2000" dirty="0" smtClean="0"/>
              <a:t>Liver (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A03.620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Liver Diseases (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C06.552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Difficult to identify initial causes</a:t>
            </a:r>
          </a:p>
          <a:p>
            <a:pPr lvl="1"/>
            <a:r>
              <a:rPr lang="en-US" sz="2000" dirty="0" smtClean="0"/>
              <a:t>Identified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37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types of these and set up rules</a:t>
            </a:r>
          </a:p>
          <a:p>
            <a:pPr lvl="1"/>
            <a:r>
              <a:rPr lang="en-US" sz="2000" dirty="0" smtClean="0"/>
              <a:t>Majority of OOTB fall into this category</a:t>
            </a:r>
          </a:p>
          <a:p>
            <a:pPr lvl="1"/>
            <a:r>
              <a:rPr lang="en-US" sz="2000" dirty="0" smtClean="0"/>
              <a:t>Not as bad of an error as the </a:t>
            </a:r>
            <a:r>
              <a:rPr lang="en-US" sz="2000" dirty="0"/>
              <a:t>3-</a:t>
            </a:r>
            <a:r>
              <a:rPr lang="en-US" sz="2000" u="sng" dirty="0">
                <a:solidFill>
                  <a:schemeClr val="accent5">
                    <a:lumMod val="75000"/>
                  </a:schemeClr>
                </a:solidFill>
              </a:rPr>
              <a:t>arm</a:t>
            </a:r>
            <a:r>
              <a:rPr lang="en-US" sz="2000" dirty="0"/>
              <a:t> clinical trial </a:t>
            </a:r>
            <a:r>
              <a:rPr lang="en-US" sz="2000" dirty="0">
                <a:sym typeface="Wingdings"/>
              </a:rPr>
              <a:t> </a:t>
            </a:r>
            <a:r>
              <a:rPr lang="en-US" sz="2000" dirty="0" smtClean="0"/>
              <a:t>Arm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769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Disclaimer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Outline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Overview of MTI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Vocabulary Density</a:t>
            </a:r>
          </a:p>
          <a:p>
            <a:r>
              <a:rPr lang="en-US" sz="800" b="1" dirty="0" smtClean="0">
                <a:solidFill>
                  <a:schemeClr val="bg1"/>
                </a:solidFill>
              </a:rPr>
              <a:t>Ambiguity and Filtering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Questions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8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9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Vocabulary Density</a:t>
            </a:r>
          </a:p>
          <a:p>
            <a:pPr lvl="1"/>
            <a:r>
              <a:rPr lang="en-US" sz="2000" dirty="0"/>
              <a:t>2.69 (4.44%) improvement in Precision</a:t>
            </a:r>
          </a:p>
          <a:p>
            <a:pPr lvl="1"/>
            <a:r>
              <a:rPr lang="en-US" sz="2000" dirty="0"/>
              <a:t>0.05 (0.08%) improvement in Recall</a:t>
            </a:r>
          </a:p>
          <a:p>
            <a:pPr lvl="1"/>
            <a:r>
              <a:rPr lang="en-US" sz="2000" dirty="0"/>
              <a:t>1.36 (2.23%) improvement in F</a:t>
            </a:r>
            <a:r>
              <a:rPr lang="en-US" sz="2000" baseline="-25000" dirty="0"/>
              <a:t>1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/>
              <a:t>Ambiguity Clean-Up and Filtering</a:t>
            </a:r>
          </a:p>
          <a:p>
            <a:pPr lvl="1">
              <a:spcBef>
                <a:spcPts val="480"/>
              </a:spcBef>
            </a:pPr>
            <a:r>
              <a:rPr lang="en-US" sz="2000" dirty="0" smtClean="0"/>
              <a:t>Removed 3,175 (10.92%) OOTB Terms</a:t>
            </a:r>
          </a:p>
          <a:p>
            <a:pPr lvl="1">
              <a:spcBef>
                <a:spcPts val="480"/>
              </a:spcBef>
            </a:pPr>
            <a:r>
              <a:rPr lang="en-US" sz="2000" dirty="0" smtClean="0"/>
              <a:t>Very slight dip in Recall (0.94)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55657" y="685800"/>
            <a:ext cx="11769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Disclaimer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Outline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Overview of MTI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Vocabulary Density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Ambiguity and Filtering</a:t>
            </a:r>
          </a:p>
          <a:p>
            <a:r>
              <a:rPr lang="en-US" sz="800" b="1" dirty="0" smtClean="0">
                <a:solidFill>
                  <a:schemeClr val="bg1"/>
                </a:solidFill>
              </a:rPr>
              <a:t>Results</a:t>
            </a:r>
          </a:p>
          <a:p>
            <a:r>
              <a:rPr lang="en-US" sz="800" dirty="0">
                <a:solidFill>
                  <a:schemeClr val="bg1">
                    <a:lumMod val="85000"/>
                  </a:schemeClr>
                </a:solidFill>
              </a:rPr>
              <a:t>Future Work</a:t>
            </a:r>
          </a:p>
          <a:p>
            <a:r>
              <a:rPr lang="en-US" sz="800" dirty="0" smtClean="0">
                <a:solidFill>
                  <a:schemeClr val="bg1">
                    <a:lumMod val="85000"/>
                  </a:schemeClr>
                </a:solidFill>
              </a:rPr>
              <a:t>Questions</a:t>
            </a:r>
            <a:endParaRPr lang="en-US" sz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0843"/>
            <a:ext cx="1066800" cy="365125"/>
          </a:xfrm>
        </p:spPr>
        <p:txBody>
          <a:bodyPr/>
          <a:lstStyle/>
          <a:p>
            <a:pPr algn="ctr"/>
            <a:fld id="{2625E3CB-708D-414B-835A-EDEB8668E6DE}" type="slidenum">
              <a:rPr lang="en-US" sz="1000" smtClean="0">
                <a:solidFill>
                  <a:schemeClr val="bg1"/>
                </a:solidFill>
              </a:rPr>
              <a:pPr algn="ctr"/>
              <a:t>9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5961888"/>
            <a:ext cx="1003001" cy="48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79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869</Words>
  <Application>Microsoft Office PowerPoint</Application>
  <PresentationFormat>On-screen Show (4:3)</PresentationFormat>
  <Paragraphs>207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Recent Enhancements to the NLM Medical Text Indexer</vt:lpstr>
      <vt:lpstr>Disclaimer</vt:lpstr>
      <vt:lpstr>Outline</vt:lpstr>
      <vt:lpstr>Overview of MTI</vt:lpstr>
      <vt:lpstr>Vocabulary Density Analysis</vt:lpstr>
      <vt:lpstr>Using Vocabulary Density</vt:lpstr>
      <vt:lpstr>Ambiguity and Filtering</vt:lpstr>
      <vt:lpstr>Ambiguity and Filtering</vt:lpstr>
      <vt:lpstr>Results</vt:lpstr>
      <vt:lpstr>Future Work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Mork, James (NIH/NLM/LHC) [C]</dc:creator>
  <cp:lastModifiedBy>jmork</cp:lastModifiedBy>
  <cp:revision>50</cp:revision>
  <cp:lastPrinted>2014-09-03T11:10:46Z</cp:lastPrinted>
  <dcterms:created xsi:type="dcterms:W3CDTF">2014-08-14T11:37:19Z</dcterms:created>
  <dcterms:modified xsi:type="dcterms:W3CDTF">2014-09-15T13:19:48Z</dcterms:modified>
</cp:coreProperties>
</file>