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8" r:id="rId3"/>
    <p:sldId id="294" r:id="rId4"/>
    <p:sldId id="295" r:id="rId5"/>
    <p:sldId id="296" r:id="rId6"/>
    <p:sldId id="297" r:id="rId7"/>
    <p:sldId id="299" r:id="rId8"/>
    <p:sldId id="300" r:id="rId9"/>
    <p:sldId id="301" r:id="rId10"/>
    <p:sldId id="29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1" autoAdjust="0"/>
  </p:normalViewPr>
  <p:slideViewPr>
    <p:cSldViewPr>
      <p:cViewPr>
        <p:scale>
          <a:sx n="100" d="100"/>
          <a:sy n="100" d="100"/>
        </p:scale>
        <p:origin x="-129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951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2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CCC852-1814-4D38-8A6A-7AC5FB752FF3}" type="doc">
      <dgm:prSet loTypeId="urn:microsoft.com/office/officeart/2005/8/layout/hChevron3" loCatId="process" qsTypeId="urn:microsoft.com/office/officeart/2005/8/quickstyle/simple1" qsCatId="simple" csTypeId="urn:microsoft.com/office/officeart/2005/8/colors/accent2_3" csCatId="accent2" phldr="1"/>
      <dgm:spPr/>
    </dgm:pt>
    <dgm:pt modelId="{8B47BD07-3C9A-47B1-86FB-C5C16AB29B64}">
      <dgm:prSet phldrT="[Text]"/>
      <dgm:spPr/>
      <dgm:t>
        <a:bodyPr/>
        <a:lstStyle/>
        <a:p>
          <a:r>
            <a:rPr lang="en-US" b="1" dirty="0" smtClean="0"/>
            <a:t>Evaluation infrastructure &amp; dry-run data</a:t>
          </a:r>
          <a:endParaRPr lang="en-GB" b="1" dirty="0"/>
        </a:p>
      </dgm:t>
    </dgm:pt>
    <dgm:pt modelId="{D0F5D82A-433B-4E40-B635-BCC5F680BA97}" type="parTrans" cxnId="{1FF7E435-974E-42A3-AFB1-C88C2730024F}">
      <dgm:prSet/>
      <dgm:spPr/>
      <dgm:t>
        <a:bodyPr/>
        <a:lstStyle/>
        <a:p>
          <a:endParaRPr lang="en-GB"/>
        </a:p>
      </dgm:t>
    </dgm:pt>
    <dgm:pt modelId="{7F969E77-57D8-40F9-A6C9-A9D7CE2461F9}" type="sibTrans" cxnId="{1FF7E435-974E-42A3-AFB1-C88C2730024F}">
      <dgm:prSet/>
      <dgm:spPr/>
      <dgm:t>
        <a:bodyPr/>
        <a:lstStyle/>
        <a:p>
          <a:endParaRPr lang="en-GB"/>
        </a:p>
      </dgm:t>
    </dgm:pt>
    <dgm:pt modelId="{6DC53676-8DE5-413A-B23E-529AA05C8E24}">
      <dgm:prSet phldrT="[Text]"/>
      <dgm:spPr/>
      <dgm:t>
        <a:bodyPr/>
        <a:lstStyle/>
        <a:p>
          <a:r>
            <a:rPr lang="en-US" b="1" dirty="0" smtClean="0"/>
            <a:t>Start of the challenge</a:t>
          </a:r>
          <a:endParaRPr lang="en-GB" b="1" dirty="0"/>
        </a:p>
      </dgm:t>
    </dgm:pt>
    <dgm:pt modelId="{45EBE936-7672-4755-83D8-18D486C8F600}" type="parTrans" cxnId="{8EF9DB23-7698-4686-884A-B515F7C4E484}">
      <dgm:prSet/>
      <dgm:spPr/>
      <dgm:t>
        <a:bodyPr/>
        <a:lstStyle/>
        <a:p>
          <a:endParaRPr lang="en-GB"/>
        </a:p>
      </dgm:t>
    </dgm:pt>
    <dgm:pt modelId="{74C1271B-9D12-485E-AEED-6F3199A8CB3D}" type="sibTrans" cxnId="{8EF9DB23-7698-4686-884A-B515F7C4E484}">
      <dgm:prSet/>
      <dgm:spPr/>
      <dgm:t>
        <a:bodyPr/>
        <a:lstStyle/>
        <a:p>
          <a:endParaRPr lang="en-GB"/>
        </a:p>
      </dgm:t>
    </dgm:pt>
    <dgm:pt modelId="{F4C5232A-C2D5-4AD0-BC38-F486E2EC7612}">
      <dgm:prSet phldrT="[Text]"/>
      <dgm:spPr/>
      <dgm:t>
        <a:bodyPr/>
        <a:lstStyle/>
        <a:p>
          <a:r>
            <a:rPr lang="en-US" b="1" dirty="0" smtClean="0"/>
            <a:t>End of the  challenge</a:t>
          </a:r>
          <a:endParaRPr lang="en-GB" b="1" dirty="0"/>
        </a:p>
      </dgm:t>
    </dgm:pt>
    <dgm:pt modelId="{2C36916A-52DF-446B-947D-DF59B3CD2D24}" type="parTrans" cxnId="{3E2C71C3-1825-4016-AAC5-4D1E110F2F6B}">
      <dgm:prSet/>
      <dgm:spPr/>
      <dgm:t>
        <a:bodyPr/>
        <a:lstStyle/>
        <a:p>
          <a:endParaRPr lang="en-GB"/>
        </a:p>
      </dgm:t>
    </dgm:pt>
    <dgm:pt modelId="{62792E74-5F6D-46AD-BA0D-8A97A1858B4B}" type="sibTrans" cxnId="{3E2C71C3-1825-4016-AAC5-4D1E110F2F6B}">
      <dgm:prSet/>
      <dgm:spPr/>
      <dgm:t>
        <a:bodyPr/>
        <a:lstStyle/>
        <a:p>
          <a:endParaRPr lang="en-GB"/>
        </a:p>
      </dgm:t>
    </dgm:pt>
    <dgm:pt modelId="{F0FA6322-A284-409C-A0AA-A4D6E910212D}">
      <dgm:prSet phldrT="[Text]"/>
      <dgm:spPr/>
      <dgm:t>
        <a:bodyPr/>
        <a:lstStyle/>
        <a:p>
          <a:r>
            <a:rPr lang="en-US" b="1" dirty="0" err="1" smtClean="0"/>
            <a:t>BioASQ</a:t>
          </a:r>
          <a:r>
            <a:rPr lang="en-US" b="1" dirty="0" smtClean="0"/>
            <a:t> workshop</a:t>
          </a:r>
          <a:endParaRPr lang="en-GB" b="1" dirty="0"/>
        </a:p>
      </dgm:t>
    </dgm:pt>
    <dgm:pt modelId="{754FA99D-9DE9-4571-98DF-C74730B4BF62}" type="parTrans" cxnId="{8F2FE89B-F757-4C2D-A0D7-E2CDBE8CFDA0}">
      <dgm:prSet/>
      <dgm:spPr/>
      <dgm:t>
        <a:bodyPr/>
        <a:lstStyle/>
        <a:p>
          <a:endParaRPr lang="en-GB"/>
        </a:p>
      </dgm:t>
    </dgm:pt>
    <dgm:pt modelId="{64181D40-B5A0-49CC-AF75-2CD64D24BB9B}" type="sibTrans" cxnId="{8F2FE89B-F757-4C2D-A0D7-E2CDBE8CFDA0}">
      <dgm:prSet/>
      <dgm:spPr/>
      <dgm:t>
        <a:bodyPr/>
        <a:lstStyle/>
        <a:p>
          <a:endParaRPr lang="en-GB"/>
        </a:p>
      </dgm:t>
    </dgm:pt>
    <dgm:pt modelId="{9D8FF36A-ECCB-4A1A-8C3A-A5A3880CBFB5}" type="pres">
      <dgm:prSet presAssocID="{02CCC852-1814-4D38-8A6A-7AC5FB752FF3}" presName="Name0" presStyleCnt="0">
        <dgm:presLayoutVars>
          <dgm:dir/>
          <dgm:resizeHandles val="exact"/>
        </dgm:presLayoutVars>
      </dgm:prSet>
      <dgm:spPr/>
    </dgm:pt>
    <dgm:pt modelId="{11283CB5-7A1D-4731-8662-B2C1DCF990B7}" type="pres">
      <dgm:prSet presAssocID="{8B47BD07-3C9A-47B1-86FB-C5C16AB29B64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F7DD0E-4523-4BF7-B24A-05AEC2BBEC9B}" type="pres">
      <dgm:prSet presAssocID="{7F969E77-57D8-40F9-A6C9-A9D7CE2461F9}" presName="parSpace" presStyleCnt="0"/>
      <dgm:spPr/>
    </dgm:pt>
    <dgm:pt modelId="{C409F27E-B61D-4F75-90C8-27B2BBB03B3D}" type="pres">
      <dgm:prSet presAssocID="{6DC53676-8DE5-413A-B23E-529AA05C8E24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DBEDDB-8532-4B2E-84AA-80477473D1E6}" type="pres">
      <dgm:prSet presAssocID="{74C1271B-9D12-485E-AEED-6F3199A8CB3D}" presName="parSpace" presStyleCnt="0"/>
      <dgm:spPr/>
    </dgm:pt>
    <dgm:pt modelId="{1A2821DE-48A7-42FC-A55E-AADA9EE35C88}" type="pres">
      <dgm:prSet presAssocID="{F4C5232A-C2D5-4AD0-BC38-F486E2EC7612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072386-B909-4F48-ABCF-C34A1A59D900}" type="pres">
      <dgm:prSet presAssocID="{62792E74-5F6D-46AD-BA0D-8A97A1858B4B}" presName="parSpace" presStyleCnt="0"/>
      <dgm:spPr/>
    </dgm:pt>
    <dgm:pt modelId="{D24CBA76-1D16-4A98-8B01-4B31D89C54EA}" type="pres">
      <dgm:prSet presAssocID="{F0FA6322-A284-409C-A0AA-A4D6E910212D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3636F43-2927-4B02-BC36-E5D916FE4C30}" type="presOf" srcId="{F0FA6322-A284-409C-A0AA-A4D6E910212D}" destId="{D24CBA76-1D16-4A98-8B01-4B31D89C54EA}" srcOrd="0" destOrd="0" presId="urn:microsoft.com/office/officeart/2005/8/layout/hChevron3"/>
    <dgm:cxn modelId="{ABC9B193-0F75-4F0F-86D1-F95D78AE067F}" type="presOf" srcId="{02CCC852-1814-4D38-8A6A-7AC5FB752FF3}" destId="{9D8FF36A-ECCB-4A1A-8C3A-A5A3880CBFB5}" srcOrd="0" destOrd="0" presId="urn:microsoft.com/office/officeart/2005/8/layout/hChevron3"/>
    <dgm:cxn modelId="{81B72A04-0E15-44D4-B830-A51C3A66441A}" type="presOf" srcId="{F4C5232A-C2D5-4AD0-BC38-F486E2EC7612}" destId="{1A2821DE-48A7-42FC-A55E-AADA9EE35C88}" srcOrd="0" destOrd="0" presId="urn:microsoft.com/office/officeart/2005/8/layout/hChevron3"/>
    <dgm:cxn modelId="{B97D779E-4FF6-4F70-BB66-C38060AA8BBE}" type="presOf" srcId="{8B47BD07-3C9A-47B1-86FB-C5C16AB29B64}" destId="{11283CB5-7A1D-4731-8662-B2C1DCF990B7}" srcOrd="0" destOrd="0" presId="urn:microsoft.com/office/officeart/2005/8/layout/hChevron3"/>
    <dgm:cxn modelId="{8EF9DB23-7698-4686-884A-B515F7C4E484}" srcId="{02CCC852-1814-4D38-8A6A-7AC5FB752FF3}" destId="{6DC53676-8DE5-413A-B23E-529AA05C8E24}" srcOrd="1" destOrd="0" parTransId="{45EBE936-7672-4755-83D8-18D486C8F600}" sibTransId="{74C1271B-9D12-485E-AEED-6F3199A8CB3D}"/>
    <dgm:cxn modelId="{8F2FE89B-F757-4C2D-A0D7-E2CDBE8CFDA0}" srcId="{02CCC852-1814-4D38-8A6A-7AC5FB752FF3}" destId="{F0FA6322-A284-409C-A0AA-A4D6E910212D}" srcOrd="3" destOrd="0" parTransId="{754FA99D-9DE9-4571-98DF-C74730B4BF62}" sibTransId="{64181D40-B5A0-49CC-AF75-2CD64D24BB9B}"/>
    <dgm:cxn modelId="{7D12E787-0A39-4025-9E1F-3F4B607C6F02}" type="presOf" srcId="{6DC53676-8DE5-413A-B23E-529AA05C8E24}" destId="{C409F27E-B61D-4F75-90C8-27B2BBB03B3D}" srcOrd="0" destOrd="0" presId="urn:microsoft.com/office/officeart/2005/8/layout/hChevron3"/>
    <dgm:cxn modelId="{1FF7E435-974E-42A3-AFB1-C88C2730024F}" srcId="{02CCC852-1814-4D38-8A6A-7AC5FB752FF3}" destId="{8B47BD07-3C9A-47B1-86FB-C5C16AB29B64}" srcOrd="0" destOrd="0" parTransId="{D0F5D82A-433B-4E40-B635-BCC5F680BA97}" sibTransId="{7F969E77-57D8-40F9-A6C9-A9D7CE2461F9}"/>
    <dgm:cxn modelId="{3E2C71C3-1825-4016-AAC5-4D1E110F2F6B}" srcId="{02CCC852-1814-4D38-8A6A-7AC5FB752FF3}" destId="{F4C5232A-C2D5-4AD0-BC38-F486E2EC7612}" srcOrd="2" destOrd="0" parTransId="{2C36916A-52DF-446B-947D-DF59B3CD2D24}" sibTransId="{62792E74-5F6D-46AD-BA0D-8A97A1858B4B}"/>
    <dgm:cxn modelId="{8B9B1D9B-595D-4F34-80CC-5DCDC419CC22}" type="presParOf" srcId="{9D8FF36A-ECCB-4A1A-8C3A-A5A3880CBFB5}" destId="{11283CB5-7A1D-4731-8662-B2C1DCF990B7}" srcOrd="0" destOrd="0" presId="urn:microsoft.com/office/officeart/2005/8/layout/hChevron3"/>
    <dgm:cxn modelId="{BDA65A48-1A69-40BE-9161-68FFB7D5C020}" type="presParOf" srcId="{9D8FF36A-ECCB-4A1A-8C3A-A5A3880CBFB5}" destId="{56F7DD0E-4523-4BF7-B24A-05AEC2BBEC9B}" srcOrd="1" destOrd="0" presId="urn:microsoft.com/office/officeart/2005/8/layout/hChevron3"/>
    <dgm:cxn modelId="{0E630A5C-04A4-447C-8C40-FF6779637AA2}" type="presParOf" srcId="{9D8FF36A-ECCB-4A1A-8C3A-A5A3880CBFB5}" destId="{C409F27E-B61D-4F75-90C8-27B2BBB03B3D}" srcOrd="2" destOrd="0" presId="urn:microsoft.com/office/officeart/2005/8/layout/hChevron3"/>
    <dgm:cxn modelId="{4FC27CC9-D068-4D80-AB73-E3603313709B}" type="presParOf" srcId="{9D8FF36A-ECCB-4A1A-8C3A-A5A3880CBFB5}" destId="{C3DBEDDB-8532-4B2E-84AA-80477473D1E6}" srcOrd="3" destOrd="0" presId="urn:microsoft.com/office/officeart/2005/8/layout/hChevron3"/>
    <dgm:cxn modelId="{F2C38BBB-520B-4548-BCA3-413A9C59218C}" type="presParOf" srcId="{9D8FF36A-ECCB-4A1A-8C3A-A5A3880CBFB5}" destId="{1A2821DE-48A7-42FC-A55E-AADA9EE35C88}" srcOrd="4" destOrd="0" presId="urn:microsoft.com/office/officeart/2005/8/layout/hChevron3"/>
    <dgm:cxn modelId="{6C036DC1-FDFF-4C54-8972-ED8D6096523A}" type="presParOf" srcId="{9D8FF36A-ECCB-4A1A-8C3A-A5A3880CBFB5}" destId="{A9072386-B909-4F48-ABCF-C34A1A59D900}" srcOrd="5" destOrd="0" presId="urn:microsoft.com/office/officeart/2005/8/layout/hChevron3"/>
    <dgm:cxn modelId="{0FB85E93-11DA-48C2-BBC4-AEF0DCD9479C}" type="presParOf" srcId="{9D8FF36A-ECCB-4A1A-8C3A-A5A3880CBFB5}" destId="{D24CBA76-1D16-4A98-8B01-4B31D89C54EA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CCC852-1814-4D38-8A6A-7AC5FB752FF3}" type="doc">
      <dgm:prSet loTypeId="urn:microsoft.com/office/officeart/2005/8/layout/hChevron3" loCatId="process" qsTypeId="urn:microsoft.com/office/officeart/2005/8/quickstyle/simple1" qsCatId="simple" csTypeId="urn:microsoft.com/office/officeart/2005/8/colors/accent2_3" csCatId="accent2" phldr="1"/>
      <dgm:spPr/>
    </dgm:pt>
    <dgm:pt modelId="{8B47BD07-3C9A-47B1-86FB-C5C16AB29B64}">
      <dgm:prSet phldrT="[Text]"/>
      <dgm:spPr/>
      <dgm:t>
        <a:bodyPr/>
        <a:lstStyle/>
        <a:p>
          <a:r>
            <a:rPr lang="en-US" b="1" dirty="0" smtClean="0"/>
            <a:t>Evaluation infrastructure &amp; dry-run data</a:t>
          </a:r>
          <a:endParaRPr lang="en-GB" b="1" dirty="0"/>
        </a:p>
      </dgm:t>
    </dgm:pt>
    <dgm:pt modelId="{D0F5D82A-433B-4E40-B635-BCC5F680BA97}" type="parTrans" cxnId="{1FF7E435-974E-42A3-AFB1-C88C2730024F}">
      <dgm:prSet/>
      <dgm:spPr/>
      <dgm:t>
        <a:bodyPr/>
        <a:lstStyle/>
        <a:p>
          <a:endParaRPr lang="en-GB"/>
        </a:p>
      </dgm:t>
    </dgm:pt>
    <dgm:pt modelId="{7F969E77-57D8-40F9-A6C9-A9D7CE2461F9}" type="sibTrans" cxnId="{1FF7E435-974E-42A3-AFB1-C88C2730024F}">
      <dgm:prSet/>
      <dgm:spPr/>
      <dgm:t>
        <a:bodyPr/>
        <a:lstStyle/>
        <a:p>
          <a:endParaRPr lang="en-GB"/>
        </a:p>
      </dgm:t>
    </dgm:pt>
    <dgm:pt modelId="{6DC53676-8DE5-413A-B23E-529AA05C8E24}">
      <dgm:prSet phldrT="[Text]"/>
      <dgm:spPr/>
      <dgm:t>
        <a:bodyPr/>
        <a:lstStyle/>
        <a:p>
          <a:r>
            <a:rPr lang="en-US" b="1" dirty="0" smtClean="0"/>
            <a:t>Start of the challenge</a:t>
          </a:r>
          <a:endParaRPr lang="en-GB" b="1" dirty="0"/>
        </a:p>
      </dgm:t>
    </dgm:pt>
    <dgm:pt modelId="{45EBE936-7672-4755-83D8-18D486C8F600}" type="parTrans" cxnId="{8EF9DB23-7698-4686-884A-B515F7C4E484}">
      <dgm:prSet/>
      <dgm:spPr/>
      <dgm:t>
        <a:bodyPr/>
        <a:lstStyle/>
        <a:p>
          <a:endParaRPr lang="en-GB"/>
        </a:p>
      </dgm:t>
    </dgm:pt>
    <dgm:pt modelId="{74C1271B-9D12-485E-AEED-6F3199A8CB3D}" type="sibTrans" cxnId="{8EF9DB23-7698-4686-884A-B515F7C4E484}">
      <dgm:prSet/>
      <dgm:spPr/>
      <dgm:t>
        <a:bodyPr/>
        <a:lstStyle/>
        <a:p>
          <a:endParaRPr lang="en-GB"/>
        </a:p>
      </dgm:t>
    </dgm:pt>
    <dgm:pt modelId="{F4C5232A-C2D5-4AD0-BC38-F486E2EC7612}">
      <dgm:prSet phldrT="[Text]"/>
      <dgm:spPr/>
      <dgm:t>
        <a:bodyPr/>
        <a:lstStyle/>
        <a:p>
          <a:r>
            <a:rPr lang="en-US" b="1" dirty="0" smtClean="0"/>
            <a:t>End of the  challenge</a:t>
          </a:r>
          <a:endParaRPr lang="en-GB" b="1" dirty="0"/>
        </a:p>
      </dgm:t>
    </dgm:pt>
    <dgm:pt modelId="{2C36916A-52DF-446B-947D-DF59B3CD2D24}" type="parTrans" cxnId="{3E2C71C3-1825-4016-AAC5-4D1E110F2F6B}">
      <dgm:prSet/>
      <dgm:spPr/>
      <dgm:t>
        <a:bodyPr/>
        <a:lstStyle/>
        <a:p>
          <a:endParaRPr lang="en-GB"/>
        </a:p>
      </dgm:t>
    </dgm:pt>
    <dgm:pt modelId="{62792E74-5F6D-46AD-BA0D-8A97A1858B4B}" type="sibTrans" cxnId="{3E2C71C3-1825-4016-AAC5-4D1E110F2F6B}">
      <dgm:prSet/>
      <dgm:spPr/>
      <dgm:t>
        <a:bodyPr/>
        <a:lstStyle/>
        <a:p>
          <a:endParaRPr lang="en-GB"/>
        </a:p>
      </dgm:t>
    </dgm:pt>
    <dgm:pt modelId="{F0FA6322-A284-409C-A0AA-A4D6E910212D}">
      <dgm:prSet phldrT="[Text]"/>
      <dgm:spPr/>
      <dgm:t>
        <a:bodyPr/>
        <a:lstStyle/>
        <a:p>
          <a:r>
            <a:rPr lang="en-US" b="1" dirty="0" err="1" smtClean="0"/>
            <a:t>BioASQ</a:t>
          </a:r>
          <a:r>
            <a:rPr lang="en-US" b="1" dirty="0" smtClean="0"/>
            <a:t> workshop</a:t>
          </a:r>
          <a:endParaRPr lang="en-GB" b="1" dirty="0"/>
        </a:p>
      </dgm:t>
    </dgm:pt>
    <dgm:pt modelId="{754FA99D-9DE9-4571-98DF-C74730B4BF62}" type="parTrans" cxnId="{8F2FE89B-F757-4C2D-A0D7-E2CDBE8CFDA0}">
      <dgm:prSet/>
      <dgm:spPr/>
      <dgm:t>
        <a:bodyPr/>
        <a:lstStyle/>
        <a:p>
          <a:endParaRPr lang="en-GB"/>
        </a:p>
      </dgm:t>
    </dgm:pt>
    <dgm:pt modelId="{64181D40-B5A0-49CC-AF75-2CD64D24BB9B}" type="sibTrans" cxnId="{8F2FE89B-F757-4C2D-A0D7-E2CDBE8CFDA0}">
      <dgm:prSet/>
      <dgm:spPr/>
      <dgm:t>
        <a:bodyPr/>
        <a:lstStyle/>
        <a:p>
          <a:endParaRPr lang="en-GB"/>
        </a:p>
      </dgm:t>
    </dgm:pt>
    <dgm:pt modelId="{9D8FF36A-ECCB-4A1A-8C3A-A5A3880CBFB5}" type="pres">
      <dgm:prSet presAssocID="{02CCC852-1814-4D38-8A6A-7AC5FB752FF3}" presName="Name0" presStyleCnt="0">
        <dgm:presLayoutVars>
          <dgm:dir/>
          <dgm:resizeHandles val="exact"/>
        </dgm:presLayoutVars>
      </dgm:prSet>
      <dgm:spPr/>
    </dgm:pt>
    <dgm:pt modelId="{11283CB5-7A1D-4731-8662-B2C1DCF990B7}" type="pres">
      <dgm:prSet presAssocID="{8B47BD07-3C9A-47B1-86FB-C5C16AB29B64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F7DD0E-4523-4BF7-B24A-05AEC2BBEC9B}" type="pres">
      <dgm:prSet presAssocID="{7F969E77-57D8-40F9-A6C9-A9D7CE2461F9}" presName="parSpace" presStyleCnt="0"/>
      <dgm:spPr/>
    </dgm:pt>
    <dgm:pt modelId="{C409F27E-B61D-4F75-90C8-27B2BBB03B3D}" type="pres">
      <dgm:prSet presAssocID="{6DC53676-8DE5-413A-B23E-529AA05C8E24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DBEDDB-8532-4B2E-84AA-80477473D1E6}" type="pres">
      <dgm:prSet presAssocID="{74C1271B-9D12-485E-AEED-6F3199A8CB3D}" presName="parSpace" presStyleCnt="0"/>
      <dgm:spPr/>
    </dgm:pt>
    <dgm:pt modelId="{1A2821DE-48A7-42FC-A55E-AADA9EE35C88}" type="pres">
      <dgm:prSet presAssocID="{F4C5232A-C2D5-4AD0-BC38-F486E2EC7612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072386-B909-4F48-ABCF-C34A1A59D900}" type="pres">
      <dgm:prSet presAssocID="{62792E74-5F6D-46AD-BA0D-8A97A1858B4B}" presName="parSpace" presStyleCnt="0"/>
      <dgm:spPr/>
    </dgm:pt>
    <dgm:pt modelId="{D24CBA76-1D16-4A98-8B01-4B31D89C54EA}" type="pres">
      <dgm:prSet presAssocID="{F0FA6322-A284-409C-A0AA-A4D6E910212D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C1FF79D-EDA5-4C4C-923D-DF7830265949}" type="presOf" srcId="{6DC53676-8DE5-413A-B23E-529AA05C8E24}" destId="{C409F27E-B61D-4F75-90C8-27B2BBB03B3D}" srcOrd="0" destOrd="0" presId="urn:microsoft.com/office/officeart/2005/8/layout/hChevron3"/>
    <dgm:cxn modelId="{3A6FF772-9FAD-46F9-8DBA-26542FBF209B}" type="presOf" srcId="{F0FA6322-A284-409C-A0AA-A4D6E910212D}" destId="{D24CBA76-1D16-4A98-8B01-4B31D89C54EA}" srcOrd="0" destOrd="0" presId="urn:microsoft.com/office/officeart/2005/8/layout/hChevron3"/>
    <dgm:cxn modelId="{8EF9DB23-7698-4686-884A-B515F7C4E484}" srcId="{02CCC852-1814-4D38-8A6A-7AC5FB752FF3}" destId="{6DC53676-8DE5-413A-B23E-529AA05C8E24}" srcOrd="1" destOrd="0" parTransId="{45EBE936-7672-4755-83D8-18D486C8F600}" sibTransId="{74C1271B-9D12-485E-AEED-6F3199A8CB3D}"/>
    <dgm:cxn modelId="{8F2FE89B-F757-4C2D-A0D7-E2CDBE8CFDA0}" srcId="{02CCC852-1814-4D38-8A6A-7AC5FB752FF3}" destId="{F0FA6322-A284-409C-A0AA-A4D6E910212D}" srcOrd="3" destOrd="0" parTransId="{754FA99D-9DE9-4571-98DF-C74730B4BF62}" sibTransId="{64181D40-B5A0-49CC-AF75-2CD64D24BB9B}"/>
    <dgm:cxn modelId="{F169E31E-BCA8-4134-B7FA-515AB06F84BE}" type="presOf" srcId="{F4C5232A-C2D5-4AD0-BC38-F486E2EC7612}" destId="{1A2821DE-48A7-42FC-A55E-AADA9EE35C88}" srcOrd="0" destOrd="0" presId="urn:microsoft.com/office/officeart/2005/8/layout/hChevron3"/>
    <dgm:cxn modelId="{A5A1D77C-975D-4D04-8867-2758FDFBF5F0}" type="presOf" srcId="{02CCC852-1814-4D38-8A6A-7AC5FB752FF3}" destId="{9D8FF36A-ECCB-4A1A-8C3A-A5A3880CBFB5}" srcOrd="0" destOrd="0" presId="urn:microsoft.com/office/officeart/2005/8/layout/hChevron3"/>
    <dgm:cxn modelId="{D14D7394-7DD0-4AC4-BB53-9AF57157717A}" type="presOf" srcId="{8B47BD07-3C9A-47B1-86FB-C5C16AB29B64}" destId="{11283CB5-7A1D-4731-8662-B2C1DCF990B7}" srcOrd="0" destOrd="0" presId="urn:microsoft.com/office/officeart/2005/8/layout/hChevron3"/>
    <dgm:cxn modelId="{1FF7E435-974E-42A3-AFB1-C88C2730024F}" srcId="{02CCC852-1814-4D38-8A6A-7AC5FB752FF3}" destId="{8B47BD07-3C9A-47B1-86FB-C5C16AB29B64}" srcOrd="0" destOrd="0" parTransId="{D0F5D82A-433B-4E40-B635-BCC5F680BA97}" sibTransId="{7F969E77-57D8-40F9-A6C9-A9D7CE2461F9}"/>
    <dgm:cxn modelId="{3E2C71C3-1825-4016-AAC5-4D1E110F2F6B}" srcId="{02CCC852-1814-4D38-8A6A-7AC5FB752FF3}" destId="{F4C5232A-C2D5-4AD0-BC38-F486E2EC7612}" srcOrd="2" destOrd="0" parTransId="{2C36916A-52DF-446B-947D-DF59B3CD2D24}" sibTransId="{62792E74-5F6D-46AD-BA0D-8A97A1858B4B}"/>
    <dgm:cxn modelId="{AFEA0A2A-3B9E-4A90-95F8-8171A192BEC7}" type="presParOf" srcId="{9D8FF36A-ECCB-4A1A-8C3A-A5A3880CBFB5}" destId="{11283CB5-7A1D-4731-8662-B2C1DCF990B7}" srcOrd="0" destOrd="0" presId="urn:microsoft.com/office/officeart/2005/8/layout/hChevron3"/>
    <dgm:cxn modelId="{F47E3285-1682-46C9-BAED-ACB2DBB2E7D0}" type="presParOf" srcId="{9D8FF36A-ECCB-4A1A-8C3A-A5A3880CBFB5}" destId="{56F7DD0E-4523-4BF7-B24A-05AEC2BBEC9B}" srcOrd="1" destOrd="0" presId="urn:microsoft.com/office/officeart/2005/8/layout/hChevron3"/>
    <dgm:cxn modelId="{44C21DEC-3E60-4CF1-9FB1-9C948CF65146}" type="presParOf" srcId="{9D8FF36A-ECCB-4A1A-8C3A-A5A3880CBFB5}" destId="{C409F27E-B61D-4F75-90C8-27B2BBB03B3D}" srcOrd="2" destOrd="0" presId="urn:microsoft.com/office/officeart/2005/8/layout/hChevron3"/>
    <dgm:cxn modelId="{4AA9C8E9-0E94-4F1B-B46A-2B686EA5E5A6}" type="presParOf" srcId="{9D8FF36A-ECCB-4A1A-8C3A-A5A3880CBFB5}" destId="{C3DBEDDB-8532-4B2E-84AA-80477473D1E6}" srcOrd="3" destOrd="0" presId="urn:microsoft.com/office/officeart/2005/8/layout/hChevron3"/>
    <dgm:cxn modelId="{627317F6-4954-4D42-B380-9CD50F1C2FC1}" type="presParOf" srcId="{9D8FF36A-ECCB-4A1A-8C3A-A5A3880CBFB5}" destId="{1A2821DE-48A7-42FC-A55E-AADA9EE35C88}" srcOrd="4" destOrd="0" presId="urn:microsoft.com/office/officeart/2005/8/layout/hChevron3"/>
    <dgm:cxn modelId="{78EF6FFE-755A-4B7F-A050-C7F3A2F6DAB6}" type="presParOf" srcId="{9D8FF36A-ECCB-4A1A-8C3A-A5A3880CBFB5}" destId="{A9072386-B909-4F48-ABCF-C34A1A59D900}" srcOrd="5" destOrd="0" presId="urn:microsoft.com/office/officeart/2005/8/layout/hChevron3"/>
    <dgm:cxn modelId="{A6E0A804-0407-446C-B250-1759966C7C53}" type="presParOf" srcId="{9D8FF36A-ECCB-4A1A-8C3A-A5A3880CBFB5}" destId="{D24CBA76-1D16-4A98-8B01-4B31D89C54EA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283CB5-7A1D-4731-8662-B2C1DCF990B7}">
      <dsp:nvSpPr>
        <dsp:cNvPr id="0" name=""/>
        <dsp:cNvSpPr/>
      </dsp:nvSpPr>
      <dsp:spPr>
        <a:xfrm>
          <a:off x="1902" y="381445"/>
          <a:ext cx="1908752" cy="763501"/>
        </a:xfrm>
        <a:prstGeom prst="homePlat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Evaluation infrastructure &amp; dry-run data</a:t>
          </a:r>
          <a:endParaRPr lang="en-GB" sz="1600" b="1" kern="1200" dirty="0"/>
        </a:p>
      </dsp:txBody>
      <dsp:txXfrm>
        <a:off x="1902" y="381445"/>
        <a:ext cx="1717877" cy="763501"/>
      </dsp:txXfrm>
    </dsp:sp>
    <dsp:sp modelId="{C409F27E-B61D-4F75-90C8-27B2BBB03B3D}">
      <dsp:nvSpPr>
        <dsp:cNvPr id="0" name=""/>
        <dsp:cNvSpPr/>
      </dsp:nvSpPr>
      <dsp:spPr>
        <a:xfrm>
          <a:off x="1528904" y="381445"/>
          <a:ext cx="1908752" cy="763501"/>
        </a:xfrm>
        <a:prstGeom prst="chevron">
          <a:avLst/>
        </a:prstGeom>
        <a:solidFill>
          <a:schemeClr val="accent2">
            <a:shade val="80000"/>
            <a:hueOff val="-11957"/>
            <a:satOff val="-1341"/>
            <a:lumOff val="85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Start of the challenge</a:t>
          </a:r>
          <a:endParaRPr lang="en-GB" sz="1600" b="1" kern="1200" dirty="0"/>
        </a:p>
      </dsp:txBody>
      <dsp:txXfrm>
        <a:off x="1910655" y="381445"/>
        <a:ext cx="1145251" cy="763501"/>
      </dsp:txXfrm>
    </dsp:sp>
    <dsp:sp modelId="{1A2821DE-48A7-42FC-A55E-AADA9EE35C88}">
      <dsp:nvSpPr>
        <dsp:cNvPr id="0" name=""/>
        <dsp:cNvSpPr/>
      </dsp:nvSpPr>
      <dsp:spPr>
        <a:xfrm>
          <a:off x="3055907" y="381445"/>
          <a:ext cx="1908752" cy="763501"/>
        </a:xfrm>
        <a:prstGeom prst="chevron">
          <a:avLst/>
        </a:prstGeom>
        <a:solidFill>
          <a:schemeClr val="accent2">
            <a:shade val="80000"/>
            <a:hueOff val="-23915"/>
            <a:satOff val="-2683"/>
            <a:lumOff val="171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End of the  challenge</a:t>
          </a:r>
          <a:endParaRPr lang="en-GB" sz="1600" b="1" kern="1200" dirty="0"/>
        </a:p>
      </dsp:txBody>
      <dsp:txXfrm>
        <a:off x="3437658" y="381445"/>
        <a:ext cx="1145251" cy="763501"/>
      </dsp:txXfrm>
    </dsp:sp>
    <dsp:sp modelId="{D24CBA76-1D16-4A98-8B01-4B31D89C54EA}">
      <dsp:nvSpPr>
        <dsp:cNvPr id="0" name=""/>
        <dsp:cNvSpPr/>
      </dsp:nvSpPr>
      <dsp:spPr>
        <a:xfrm>
          <a:off x="4582909" y="381445"/>
          <a:ext cx="1908752" cy="763501"/>
        </a:xfrm>
        <a:prstGeom prst="chevron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BioASQ</a:t>
          </a:r>
          <a:r>
            <a:rPr lang="en-US" sz="1600" b="1" kern="1200" dirty="0" smtClean="0"/>
            <a:t> workshop</a:t>
          </a:r>
          <a:endParaRPr lang="en-GB" sz="1600" b="1" kern="1200" dirty="0"/>
        </a:p>
      </dsp:txBody>
      <dsp:txXfrm>
        <a:off x="4964660" y="381445"/>
        <a:ext cx="1145251" cy="7635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283CB5-7A1D-4731-8662-B2C1DCF990B7}">
      <dsp:nvSpPr>
        <dsp:cNvPr id="0" name=""/>
        <dsp:cNvSpPr/>
      </dsp:nvSpPr>
      <dsp:spPr>
        <a:xfrm>
          <a:off x="1902" y="381445"/>
          <a:ext cx="1908752" cy="763501"/>
        </a:xfrm>
        <a:prstGeom prst="homePlat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Evaluation infrastructure &amp; dry-run data</a:t>
          </a:r>
          <a:endParaRPr lang="en-GB" sz="1600" b="1" kern="1200" dirty="0"/>
        </a:p>
      </dsp:txBody>
      <dsp:txXfrm>
        <a:off x="1902" y="381445"/>
        <a:ext cx="1717877" cy="763501"/>
      </dsp:txXfrm>
    </dsp:sp>
    <dsp:sp modelId="{C409F27E-B61D-4F75-90C8-27B2BBB03B3D}">
      <dsp:nvSpPr>
        <dsp:cNvPr id="0" name=""/>
        <dsp:cNvSpPr/>
      </dsp:nvSpPr>
      <dsp:spPr>
        <a:xfrm>
          <a:off x="1528904" y="381445"/>
          <a:ext cx="1908752" cy="763501"/>
        </a:xfrm>
        <a:prstGeom prst="chevron">
          <a:avLst/>
        </a:prstGeom>
        <a:solidFill>
          <a:schemeClr val="accent2">
            <a:shade val="80000"/>
            <a:hueOff val="-11957"/>
            <a:satOff val="-1341"/>
            <a:lumOff val="85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Start of the challenge</a:t>
          </a:r>
          <a:endParaRPr lang="en-GB" sz="1600" b="1" kern="1200" dirty="0"/>
        </a:p>
      </dsp:txBody>
      <dsp:txXfrm>
        <a:off x="1910655" y="381445"/>
        <a:ext cx="1145251" cy="763501"/>
      </dsp:txXfrm>
    </dsp:sp>
    <dsp:sp modelId="{1A2821DE-48A7-42FC-A55E-AADA9EE35C88}">
      <dsp:nvSpPr>
        <dsp:cNvPr id="0" name=""/>
        <dsp:cNvSpPr/>
      </dsp:nvSpPr>
      <dsp:spPr>
        <a:xfrm>
          <a:off x="3055907" y="381445"/>
          <a:ext cx="1908752" cy="763501"/>
        </a:xfrm>
        <a:prstGeom prst="chevron">
          <a:avLst/>
        </a:prstGeom>
        <a:solidFill>
          <a:schemeClr val="accent2">
            <a:shade val="80000"/>
            <a:hueOff val="-23915"/>
            <a:satOff val="-2683"/>
            <a:lumOff val="171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End of the  challenge</a:t>
          </a:r>
          <a:endParaRPr lang="en-GB" sz="1600" b="1" kern="1200" dirty="0"/>
        </a:p>
      </dsp:txBody>
      <dsp:txXfrm>
        <a:off x="3437658" y="381445"/>
        <a:ext cx="1145251" cy="763501"/>
      </dsp:txXfrm>
    </dsp:sp>
    <dsp:sp modelId="{D24CBA76-1D16-4A98-8B01-4B31D89C54EA}">
      <dsp:nvSpPr>
        <dsp:cNvPr id="0" name=""/>
        <dsp:cNvSpPr/>
      </dsp:nvSpPr>
      <dsp:spPr>
        <a:xfrm>
          <a:off x="4582909" y="381445"/>
          <a:ext cx="1908752" cy="763501"/>
        </a:xfrm>
        <a:prstGeom prst="chevron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BioASQ</a:t>
          </a:r>
          <a:r>
            <a:rPr lang="en-US" sz="1600" b="1" kern="1200" dirty="0" smtClean="0"/>
            <a:t> workshop</a:t>
          </a:r>
          <a:endParaRPr lang="en-GB" sz="1600" b="1" kern="1200" dirty="0"/>
        </a:p>
      </dsp:txBody>
      <dsp:txXfrm>
        <a:off x="4964660" y="381445"/>
        <a:ext cx="1145251" cy="7635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69F1D-542D-496D-AAAA-E7E4FD11E416}" type="datetimeFigureOut">
              <a:rPr lang="en-GB" smtClean="0"/>
              <a:pPr/>
              <a:t>7/19/13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EFB1A-332E-4F7E-BEFC-BA6B8A8EA0F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695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30931-A1F2-4CF2-937C-EF56F56EFB7D}" type="datetimeFigureOut">
              <a:rPr lang="en-GB" smtClean="0"/>
              <a:pPr/>
              <a:t>7/19/13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1DAD6-6B11-4FDE-9A43-B769619C3169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531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1DAD6-6B11-4FDE-9A43-B769619C3169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45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867" y="80846"/>
            <a:ext cx="2394266" cy="82191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403648" y="4355812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BIOTEC, TU Dresden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1547664" y="3068960"/>
            <a:ext cx="613564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George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Tsatsaronis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3000" dirty="0" smtClean="0">
                <a:latin typeface="Arial" pitchFamily="34" charset="0"/>
                <a:cs typeface="Arial" pitchFamily="34" charset="0"/>
              </a:rPr>
            </a:br>
            <a:r>
              <a:rPr lang="en-US" sz="3000" dirty="0" smtClean="0">
                <a:latin typeface="Arial" pitchFamily="34" charset="0"/>
                <a:cs typeface="Arial" pitchFamily="34" charset="0"/>
              </a:rPr>
              <a:t>Michael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Schroeder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 userDrawn="1"/>
        </p:nvSpPr>
        <p:spPr>
          <a:xfrm>
            <a:off x="251520" y="1052736"/>
            <a:ext cx="8567948" cy="1102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 smtClean="0"/>
          </a:p>
          <a:p>
            <a:r>
              <a:rPr lang="en-GB" sz="9600" b="1" dirty="0" smtClean="0"/>
              <a:t>A challenge on large-scale</a:t>
            </a:r>
            <a:r>
              <a:rPr lang="en-GB" sz="9600" b="1" baseline="0" dirty="0" smtClean="0"/>
              <a:t> </a:t>
            </a:r>
            <a:r>
              <a:rPr lang="en-GB" sz="9600" b="1" dirty="0" smtClean="0"/>
              <a:t>biomedical </a:t>
            </a:r>
          </a:p>
          <a:p>
            <a:r>
              <a:rPr lang="en-GB" sz="9600" b="1" dirty="0" smtClean="0"/>
              <a:t>semantic indexing</a:t>
            </a:r>
            <a:r>
              <a:rPr lang="en-GB" sz="9600" b="1" baseline="0" dirty="0" smtClean="0"/>
              <a:t>  </a:t>
            </a:r>
            <a:r>
              <a:rPr lang="en-GB" sz="9600" b="1" dirty="0" smtClean="0"/>
              <a:t>and question answering</a:t>
            </a:r>
            <a:endParaRPr lang="en-GB" sz="9600" b="1" dirty="0"/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3131840" y="2204864"/>
            <a:ext cx="2808312" cy="432047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kern="1200" dirty="0" smtClean="0">
                <a:solidFill>
                  <a:srgbClr val="C00000"/>
                </a:solidFill>
                <a:effectLst/>
                <a:latin typeface="Courier New" pitchFamily="49" charset="0"/>
                <a:ea typeface="+mj-ea"/>
                <a:cs typeface="Courier New" pitchFamily="49" charset="0"/>
              </a:rPr>
              <a:t>www.bioasq.org</a:t>
            </a:r>
            <a:endParaRPr lang="en-GB" sz="28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037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04C2FC-FF55-4ACD-94E5-64EEC92607DA}" type="datetime1">
              <a:rPr lang="en-GB" smtClean="0"/>
              <a:pPr/>
              <a:t>7/19/13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7F38-0DD0-4BD7-9C28-C987D09CBAE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320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C89092-9F56-47A1-BCBE-E4DB06504693}" type="datetime1">
              <a:rPr lang="en-GB" smtClean="0"/>
              <a:pPr/>
              <a:t>7/19/13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7F38-0DD0-4BD7-9C28-C987D09CBAE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662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93595-00F0-44BB-BB87-2843358A24D2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Progress</a:t>
            </a:r>
          </a:p>
          <a:p>
            <a:pPr lvl="1"/>
            <a:r>
              <a:rPr lang="en-US" dirty="0" smtClean="0"/>
              <a:t>Progress 1</a:t>
            </a:r>
          </a:p>
          <a:p>
            <a:pPr lvl="1"/>
            <a:r>
              <a:rPr lang="en-US" dirty="0" smtClean="0"/>
              <a:t>Progress 2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Achievements</a:t>
            </a:r>
          </a:p>
          <a:p>
            <a:pPr lvl="1"/>
            <a:r>
              <a:rPr lang="en-US" dirty="0" smtClean="0"/>
              <a:t>Achievement 1</a:t>
            </a:r>
          </a:p>
          <a:p>
            <a:pPr lvl="1"/>
            <a:r>
              <a:rPr lang="en-US" dirty="0" smtClean="0"/>
              <a:t>Achievement 2</a:t>
            </a:r>
          </a:p>
          <a:p>
            <a:pPr lvl="0"/>
            <a:r>
              <a:rPr lang="en-US" dirty="0" smtClean="0"/>
              <a:t>Issues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TODOs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356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7F38-0DD0-4BD7-9C28-C987D09CBAE7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0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7F38-0DD0-4BD7-9C28-C987D09CBAE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2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57853-3E52-4425-B2F4-9F6EE7601A0F}" type="datetime1">
              <a:rPr lang="en-GB" smtClean="0"/>
              <a:pPr/>
              <a:t>7/19/13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7F38-0DD0-4BD7-9C28-C987D09CBAE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40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E47E9C-EDB0-4C0A-85A6-5C46342C7766}" type="datetime1">
              <a:rPr lang="en-GB" smtClean="0"/>
              <a:pPr/>
              <a:t>7/19/13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7F38-0DD0-4BD7-9C28-C987D09CBAE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928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14BFA5-8C2B-4CE4-B937-228C2DC44F54}" type="datetime1">
              <a:rPr lang="en-GB" smtClean="0"/>
              <a:pPr/>
              <a:t>7/19/13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7F38-0DD0-4BD7-9C28-C987D09CBAE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807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43F3D0-6A83-4468-B3B9-414FFDE22D9E}" type="datetime1">
              <a:rPr lang="en-GB" smtClean="0"/>
              <a:pPr/>
              <a:t>7/19/13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7F38-0DD0-4BD7-9C28-C987D09CBAE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90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6643A6-A2D9-46BB-98C7-262A9681E782}" type="datetime1">
              <a:rPr lang="en-GB" smtClean="0"/>
              <a:pPr/>
              <a:t>7/19/13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7F38-0DD0-4BD7-9C28-C987D09CBAE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89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DFDC06-0105-4B47-996E-F93C3926600F}" type="datetime1">
              <a:rPr lang="en-GB" smtClean="0"/>
              <a:pPr/>
              <a:t>7/19/13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7F38-0DD0-4BD7-9C28-C987D09CBAE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27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961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Outline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Progress</a:t>
            </a:r>
          </a:p>
          <a:p>
            <a:pPr lvl="1"/>
            <a:r>
              <a:rPr lang="en-US" dirty="0" smtClean="0"/>
              <a:t>Progress 1</a:t>
            </a:r>
          </a:p>
          <a:p>
            <a:pPr lvl="1"/>
            <a:r>
              <a:rPr lang="en-US" dirty="0" smtClean="0"/>
              <a:t>Progress 2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Achievements</a:t>
            </a:r>
          </a:p>
          <a:p>
            <a:pPr lvl="1"/>
            <a:r>
              <a:rPr lang="en-US" dirty="0" smtClean="0"/>
              <a:t>Achievement 1</a:t>
            </a:r>
          </a:p>
          <a:p>
            <a:pPr lvl="1"/>
            <a:r>
              <a:rPr lang="en-US" dirty="0" smtClean="0"/>
              <a:t>Achievement 2</a:t>
            </a:r>
          </a:p>
          <a:p>
            <a:pPr lvl="0"/>
            <a:r>
              <a:rPr lang="en-US" dirty="0" smtClean="0"/>
              <a:t>Issues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TODOs</a:t>
            </a:r>
          </a:p>
          <a:p>
            <a:pPr lvl="0"/>
            <a:endParaRPr lang="en-US" dirty="0" smtClean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6309320"/>
            <a:ext cx="9144000" cy="479325"/>
            <a:chOff x="0" y="6309320"/>
            <a:chExt cx="9144000" cy="479325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6472844"/>
              <a:ext cx="9144000" cy="239662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                                </a:t>
              </a:r>
              <a:r>
                <a:rPr lang="en-GB" sz="1200" i="0" dirty="0" err="1" smtClean="0">
                  <a:latin typeface="Arial" pitchFamily="34" charset="0"/>
                  <a:cs typeface="Arial" pitchFamily="34" charset="0"/>
                </a:rPr>
                <a:t>M.Schroeder</a:t>
              </a:r>
              <a:r>
                <a:rPr lang="en-GB" sz="1200" i="0" dirty="0" smtClean="0">
                  <a:latin typeface="Arial" pitchFamily="34" charset="0"/>
                  <a:cs typeface="Arial" pitchFamily="34" charset="0"/>
                </a:rPr>
                <a:t>, </a:t>
              </a:r>
              <a:r>
                <a:rPr lang="en-GB" sz="1200" i="1" dirty="0" err="1" smtClean="0">
                  <a:latin typeface="Arial" pitchFamily="34" charset="0"/>
                  <a:cs typeface="Arial" pitchFamily="34" charset="0"/>
                </a:rPr>
                <a:t>BioASQ</a:t>
              </a:r>
              <a:r>
                <a:rPr lang="en-GB" sz="1200" i="0" dirty="0" smtClean="0">
                  <a:latin typeface="Arial" pitchFamily="34" charset="0"/>
                  <a:cs typeface="Arial" pitchFamily="34" charset="0"/>
                </a:rPr>
                <a:t>, July 2013			</a:t>
              </a:r>
              <a:r>
                <a:rPr lang="en-GB" sz="1200" i="0" dirty="0" smtClean="0">
                  <a:latin typeface="Courier New" pitchFamily="49" charset="0"/>
                  <a:cs typeface="Courier New" pitchFamily="49" charset="0"/>
                </a:rPr>
                <a:t>www.bioasq.org</a:t>
              </a:r>
              <a:endParaRPr lang="en-GB" sz="1200" i="0" dirty="0">
                <a:latin typeface="Courier New" pitchFamily="49" charset="0"/>
                <a:cs typeface="Courier New" pitchFamily="49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524" y="6309320"/>
              <a:ext cx="1396294" cy="479325"/>
            </a:xfrm>
            <a:prstGeom prst="rect">
              <a:avLst/>
            </a:prstGeom>
          </p:spPr>
        </p:pic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424" y="6410112"/>
            <a:ext cx="7226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E793595-00F0-44BB-BB87-2843358A24D2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05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>
              <a:lumMod val="50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1768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610" y="-71462"/>
            <a:ext cx="8229600" cy="57148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</a:rPr>
              <a:t>The Schedule and the Prizes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7F38-0DD0-4BD7-9C28-C987D09CBAE7}" type="slidenum">
              <a:rPr lang="en-GB" smtClean="0"/>
              <a:pPr/>
              <a:t>10</a:t>
            </a:fld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944240" y="571480"/>
            <a:ext cx="7056784" cy="1526393"/>
            <a:chOff x="1115616" y="4725144"/>
            <a:chExt cx="6624736" cy="1311920"/>
          </a:xfrm>
        </p:grpSpPr>
        <p:graphicFrame>
          <p:nvGraphicFramePr>
            <p:cNvPr id="8" name="Diagram 7"/>
            <p:cNvGraphicFramePr/>
            <p:nvPr>
              <p:extLst>
                <p:ext uri="{D42A27DB-BD31-4B8C-83A1-F6EECF244321}">
                  <p14:modId xmlns:p14="http://schemas.microsoft.com/office/powerpoint/2010/main" val="2374207337"/>
                </p:ext>
              </p:extLst>
            </p:nvPr>
          </p:nvGraphicFramePr>
          <p:xfrm>
            <a:off x="1115616" y="4725144"/>
            <a:ext cx="6096000" cy="131192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1115616" y="5707995"/>
              <a:ext cx="6624736" cy="290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 </a:t>
              </a: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March 2013              June 2013              August 2013             September 2013</a:t>
              </a:r>
              <a:endParaRPr lang="en-GB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373132" y="571480"/>
            <a:ext cx="1500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2013 Schedule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944240" y="2143116"/>
            <a:ext cx="7056784" cy="1526393"/>
            <a:chOff x="1115616" y="4725144"/>
            <a:chExt cx="6624736" cy="1311920"/>
          </a:xfrm>
        </p:grpSpPr>
        <p:graphicFrame>
          <p:nvGraphicFramePr>
            <p:cNvPr id="12" name="Diagram 11"/>
            <p:cNvGraphicFramePr/>
            <p:nvPr>
              <p:extLst>
                <p:ext uri="{D42A27DB-BD31-4B8C-83A1-F6EECF244321}">
                  <p14:modId xmlns:p14="http://schemas.microsoft.com/office/powerpoint/2010/main" val="2374207337"/>
                </p:ext>
              </p:extLst>
            </p:nvPr>
          </p:nvGraphicFramePr>
          <p:xfrm>
            <a:off x="1115616" y="4725144"/>
            <a:ext cx="6096000" cy="131192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sp>
          <p:nvSpPr>
            <p:cNvPr id="13" name="TextBox 12"/>
            <p:cNvSpPr txBox="1"/>
            <p:nvPr/>
          </p:nvSpPr>
          <p:spPr>
            <a:xfrm>
              <a:off x="1115616" y="5707995"/>
              <a:ext cx="6624736" cy="290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 </a:t>
              </a: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March 2014              June 2014              August 2014             September 2014</a:t>
              </a:r>
              <a:endParaRPr lang="en-GB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373132" y="2143116"/>
            <a:ext cx="1500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2014 Schedule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285720" y="3714752"/>
            <a:ext cx="8229600" cy="2500330"/>
          </a:xfrm>
        </p:spPr>
        <p:txBody>
          <a:bodyPr>
            <a:normAutofit fontScale="92500" lnSpcReduction="20000"/>
          </a:bodyPr>
          <a:lstStyle/>
          <a:p>
            <a:pPr algn="just">
              <a:buClr>
                <a:schemeClr val="tx2"/>
              </a:buClr>
              <a:buFont typeface="Arial" pitchFamily="34" charset="0"/>
              <a:buChar char="►"/>
            </a:pPr>
            <a:r>
              <a:rPr lang="en-US" sz="1600" dirty="0" smtClean="0">
                <a:solidFill>
                  <a:schemeClr val="tx1"/>
                </a:solidFill>
              </a:rPr>
              <a:t>You can join in any batch of both tasks!</a:t>
            </a:r>
          </a:p>
          <a:p>
            <a:pPr algn="just">
              <a:buClr>
                <a:schemeClr val="tx2"/>
              </a:buClr>
              <a:buFont typeface="Arial" pitchFamily="34" charset="0"/>
              <a:buChar char="►"/>
            </a:pPr>
            <a:r>
              <a:rPr lang="en-US" sz="1600" dirty="0" smtClean="0">
                <a:solidFill>
                  <a:schemeClr val="tx1"/>
                </a:solidFill>
              </a:rPr>
              <a:t>Partial submissions are also allowed, e.g., answering only few of the questions.</a:t>
            </a:r>
          </a:p>
          <a:p>
            <a:pPr algn="just">
              <a:buClr>
                <a:schemeClr val="tx2"/>
              </a:buClr>
              <a:buFont typeface="Arial" pitchFamily="34" charset="0"/>
              <a:buChar char="►"/>
            </a:pPr>
            <a:r>
              <a:rPr lang="en-US" sz="1600" dirty="0" smtClean="0">
                <a:solidFill>
                  <a:schemeClr val="tx1"/>
                </a:solidFill>
              </a:rPr>
              <a:t>Prizes for Task a</a:t>
            </a:r>
          </a:p>
          <a:p>
            <a:pPr lvl="1" algn="just">
              <a:buClr>
                <a:schemeClr val="tx2"/>
              </a:buClr>
              <a:buFont typeface="Arial" pitchFamily="34" charset="0"/>
              <a:buChar char="►"/>
            </a:pPr>
            <a:r>
              <a:rPr lang="en-US" sz="1400" dirty="0" smtClean="0">
                <a:solidFill>
                  <a:schemeClr val="tx1"/>
                </a:solidFill>
              </a:rPr>
              <a:t>1</a:t>
            </a:r>
            <a:r>
              <a:rPr lang="en-US" sz="1400" baseline="30000" dirty="0" smtClean="0">
                <a:solidFill>
                  <a:schemeClr val="tx1"/>
                </a:solidFill>
              </a:rPr>
              <a:t>st</a:t>
            </a:r>
            <a:r>
              <a:rPr lang="en-US" sz="1400" dirty="0" smtClean="0">
                <a:solidFill>
                  <a:schemeClr val="tx1"/>
                </a:solidFill>
              </a:rPr>
              <a:t> place system of a batch receives 550€</a:t>
            </a:r>
          </a:p>
          <a:p>
            <a:pPr lvl="1" algn="just">
              <a:buClr>
                <a:schemeClr val="tx2"/>
              </a:buClr>
              <a:buFont typeface="Arial" pitchFamily="34" charset="0"/>
              <a:buChar char="►"/>
            </a:pPr>
            <a:r>
              <a:rPr lang="en-US" sz="1400" dirty="0" smtClean="0"/>
              <a:t>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place system of a batch receives 275€</a:t>
            </a:r>
          </a:p>
          <a:p>
            <a:pPr algn="just">
              <a:buClr>
                <a:schemeClr val="tx2"/>
              </a:buClr>
              <a:buFont typeface="Arial" pitchFamily="34" charset="0"/>
              <a:buChar char="►"/>
            </a:pPr>
            <a:r>
              <a:rPr lang="en-US" sz="1600" dirty="0" smtClean="0">
                <a:solidFill>
                  <a:schemeClr val="tx1"/>
                </a:solidFill>
              </a:rPr>
              <a:t>Prizes for Task b</a:t>
            </a:r>
          </a:p>
          <a:p>
            <a:pPr lvl="1" algn="just">
              <a:buClr>
                <a:schemeClr val="tx2"/>
              </a:buClr>
              <a:buFont typeface="Arial" pitchFamily="34" charset="0"/>
              <a:buChar char="►"/>
            </a:pPr>
            <a:r>
              <a:rPr lang="en-US" sz="1400" dirty="0" smtClean="0"/>
              <a:t>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place system of a phase (A or B) receives 1600€</a:t>
            </a:r>
          </a:p>
          <a:p>
            <a:pPr lvl="1" algn="just">
              <a:buClr>
                <a:schemeClr val="tx2"/>
              </a:buClr>
              <a:buFont typeface="Arial" pitchFamily="34" charset="0"/>
              <a:buChar char="►"/>
            </a:pPr>
            <a:r>
              <a:rPr lang="en-US" sz="1400" dirty="0" smtClean="0"/>
              <a:t>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place system of a phase (A or B) receives 900€</a:t>
            </a:r>
          </a:p>
          <a:p>
            <a:pPr lvl="2" algn="just">
              <a:buClr>
                <a:schemeClr val="tx2"/>
              </a:buClr>
              <a:buFont typeface="Arial" pitchFamily="34" charset="0"/>
              <a:buChar char="►"/>
            </a:pPr>
            <a:r>
              <a:rPr lang="en-US" sz="1800" dirty="0" smtClean="0"/>
              <a:t>e.g., if a system wins both phases, it will receive 3200€</a:t>
            </a:r>
          </a:p>
          <a:p>
            <a:pPr algn="just">
              <a:buClr>
                <a:schemeClr val="tx2"/>
              </a:buClr>
              <a:buFont typeface="Arial" pitchFamily="34" charset="0"/>
              <a:buChar char="►"/>
            </a:pPr>
            <a:r>
              <a:rPr lang="en-US" sz="1800" dirty="0" smtClean="0"/>
              <a:t>A special award will be given to the overall best contribution (sponsored by </a:t>
            </a:r>
            <a:r>
              <a:rPr lang="en-US" sz="1800" dirty="0" err="1" smtClean="0"/>
              <a:t>Transinsight</a:t>
            </a:r>
            <a:r>
              <a:rPr lang="en-US" sz="1800" dirty="0" smtClean="0"/>
              <a:t> GmbH)</a:t>
            </a:r>
          </a:p>
          <a:p>
            <a:pPr algn="just">
              <a:buClr>
                <a:schemeClr val="tx2"/>
              </a:buClr>
              <a:buNone/>
            </a:pP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691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260648"/>
            <a:ext cx="9036496" cy="460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5000" dirty="0" err="1" smtClean="0"/>
              <a:t>Wouldn‘t</a:t>
            </a:r>
            <a:r>
              <a:rPr lang="de-DE" sz="5000" dirty="0" smtClean="0"/>
              <a:t> </a:t>
            </a:r>
            <a:r>
              <a:rPr lang="de-DE" sz="5000" dirty="0" err="1" smtClean="0"/>
              <a:t>be</a:t>
            </a:r>
            <a:r>
              <a:rPr lang="de-DE" sz="5000" dirty="0" smtClean="0"/>
              <a:t> </a:t>
            </a:r>
            <a:r>
              <a:rPr lang="de-DE" sz="5000" dirty="0" err="1" smtClean="0"/>
              <a:t>great</a:t>
            </a:r>
            <a:r>
              <a:rPr lang="de-DE" sz="5000" dirty="0" smtClean="0"/>
              <a:t> </a:t>
            </a:r>
            <a:r>
              <a:rPr lang="de-DE" sz="5000" dirty="0" err="1" smtClean="0"/>
              <a:t>to</a:t>
            </a:r>
            <a:r>
              <a:rPr lang="de-DE" sz="5000" dirty="0" smtClean="0"/>
              <a:t> </a:t>
            </a:r>
            <a:r>
              <a:rPr lang="de-DE" sz="5000" dirty="0" err="1" smtClean="0"/>
              <a:t>answers</a:t>
            </a:r>
            <a:r>
              <a:rPr lang="de-DE" sz="5000" dirty="0"/>
              <a:t>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7F38-0DD0-4BD7-9C28-C987D09CBAE7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1268760"/>
            <a:ext cx="4968552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241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Yes/</a:t>
            </a:r>
            <a:r>
              <a:rPr lang="de-DE" dirty="0" err="1" smtClean="0"/>
              <a:t>No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Does </a:t>
            </a:r>
            <a:r>
              <a:rPr lang="en-US" b="1" dirty="0"/>
              <a:t>cortical spreading depression appear in ischemic penumbra following ischemic stroke?</a:t>
            </a:r>
          </a:p>
          <a:p>
            <a:r>
              <a:rPr lang="de-DE" dirty="0" err="1"/>
              <a:t>Answer</a:t>
            </a:r>
            <a:r>
              <a:rPr lang="de-DE" dirty="0"/>
              <a:t>: Yes</a:t>
            </a:r>
          </a:p>
          <a:p>
            <a:endParaRPr lang="de-DE" dirty="0"/>
          </a:p>
          <a:p>
            <a:r>
              <a:rPr lang="en-US" b="1" dirty="0" smtClean="0"/>
              <a:t>Is </a:t>
            </a:r>
            <a:r>
              <a:rPr lang="en-US" b="1" dirty="0"/>
              <a:t>depression associated with poor prognosis of brain tumor patients?</a:t>
            </a:r>
          </a:p>
          <a:p>
            <a:r>
              <a:rPr lang="de-DE" dirty="0" err="1"/>
              <a:t>Answer</a:t>
            </a:r>
            <a:r>
              <a:rPr lang="de-DE" dirty="0"/>
              <a:t>: </a:t>
            </a:r>
            <a:r>
              <a:rPr lang="de-DE" dirty="0" smtClean="0"/>
              <a:t>Yes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7F38-0DD0-4BD7-9C28-C987D09CBAE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474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Factoid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Which </a:t>
            </a:r>
            <a:r>
              <a:rPr lang="en-US" b="1" dirty="0"/>
              <a:t>pituitary adenoma is common cause of infertility is women?</a:t>
            </a:r>
          </a:p>
          <a:p>
            <a:r>
              <a:rPr lang="de-DE" dirty="0" err="1"/>
              <a:t>Answer</a:t>
            </a:r>
            <a:r>
              <a:rPr lang="de-DE" dirty="0"/>
              <a:t>: </a:t>
            </a:r>
            <a:r>
              <a:rPr lang="de-DE" dirty="0" err="1"/>
              <a:t>prolactinoma</a:t>
            </a:r>
            <a:endParaRPr lang="de-DE" dirty="0"/>
          </a:p>
          <a:p>
            <a:endParaRPr lang="de-DE" dirty="0"/>
          </a:p>
          <a:p>
            <a:r>
              <a:rPr lang="en-US" b="1" dirty="0" smtClean="0"/>
              <a:t>Which </a:t>
            </a:r>
            <a:r>
              <a:rPr lang="en-US" b="1" dirty="0"/>
              <a:t>is the protein (antigen) targeted by anti-</a:t>
            </a:r>
            <a:r>
              <a:rPr lang="en-US" b="1" dirty="0" err="1"/>
              <a:t>Vel</a:t>
            </a:r>
            <a:r>
              <a:rPr lang="en-US" b="1" dirty="0"/>
              <a:t> antibodies in the </a:t>
            </a:r>
            <a:r>
              <a:rPr lang="en-US" b="1" dirty="0" err="1"/>
              <a:t>Vel</a:t>
            </a:r>
            <a:r>
              <a:rPr lang="en-US" b="1" dirty="0"/>
              <a:t> blood group?</a:t>
            </a:r>
          </a:p>
          <a:p>
            <a:r>
              <a:rPr lang="de-DE" dirty="0" err="1"/>
              <a:t>Answer</a:t>
            </a:r>
            <a:r>
              <a:rPr lang="de-DE" dirty="0"/>
              <a:t>: SMIM1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7F38-0DD0-4BD7-9C28-C987D09CBAE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268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List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de-DE" dirty="0"/>
          </a:p>
          <a:p>
            <a:r>
              <a:rPr lang="en-US" b="1" dirty="0" smtClean="0"/>
              <a:t>What </a:t>
            </a:r>
            <a:r>
              <a:rPr lang="en-US" b="1" dirty="0"/>
              <a:t>are the computational methods for the prediction of beta-barrel </a:t>
            </a:r>
            <a:r>
              <a:rPr lang="en-US" b="1" dirty="0" err="1"/>
              <a:t>transmembrane</a:t>
            </a:r>
            <a:r>
              <a:rPr lang="en-US" b="1" dirty="0"/>
              <a:t> proteins?</a:t>
            </a:r>
          </a:p>
          <a:p>
            <a:r>
              <a:rPr lang="de-DE" dirty="0" err="1"/>
              <a:t>Answer</a:t>
            </a:r>
            <a:r>
              <a:rPr lang="de-DE" dirty="0"/>
              <a:t>: beta-barrel </a:t>
            </a:r>
            <a:r>
              <a:rPr lang="de-DE" dirty="0" err="1"/>
              <a:t>finder</a:t>
            </a:r>
            <a:r>
              <a:rPr lang="de-DE" dirty="0"/>
              <a:t> (BBF), BETAWARE, BOCTOPUS, BOMP, Beta </a:t>
            </a:r>
            <a:r>
              <a:rPr lang="de-DE" dirty="0" err="1"/>
              <a:t>barrel</a:t>
            </a:r>
            <a:r>
              <a:rPr lang="de-DE" dirty="0"/>
              <a:t> </a:t>
            </a:r>
            <a:r>
              <a:rPr lang="de-DE" dirty="0" err="1"/>
              <a:t>TransMembrane</a:t>
            </a:r>
            <a:r>
              <a:rPr lang="de-DE" dirty="0"/>
              <a:t> </a:t>
            </a:r>
            <a:r>
              <a:rPr lang="de-DE" dirty="0" err="1"/>
              <a:t>eXposure</a:t>
            </a:r>
            <a:r>
              <a:rPr lang="de-DE" dirty="0"/>
              <a:t> (BTMX), </a:t>
            </a:r>
            <a:r>
              <a:rPr lang="de-DE" dirty="0" err="1"/>
              <a:t>HHomp</a:t>
            </a:r>
            <a:r>
              <a:rPr lang="de-DE" dirty="0"/>
              <a:t>, HMM-B2TMR, </a:t>
            </a:r>
            <a:r>
              <a:rPr lang="de-DE" dirty="0" err="1"/>
              <a:t>OMBBpred</a:t>
            </a:r>
            <a:r>
              <a:rPr lang="de-DE" dirty="0"/>
              <a:t>, </a:t>
            </a:r>
            <a:r>
              <a:rPr lang="de-DE" dirty="0" err="1"/>
              <a:t>PROFtmb</a:t>
            </a:r>
            <a:r>
              <a:rPr lang="de-DE" dirty="0"/>
              <a:t>, PRED-TMBB, TMB-</a:t>
            </a:r>
            <a:r>
              <a:rPr lang="de-DE" dirty="0" err="1"/>
              <a:t>Hunt</a:t>
            </a:r>
            <a:r>
              <a:rPr lang="de-DE" dirty="0"/>
              <a:t>, </a:t>
            </a:r>
            <a:r>
              <a:rPr lang="de-DE" dirty="0" err="1"/>
              <a:t>TBBPred</a:t>
            </a:r>
            <a:r>
              <a:rPr lang="de-DE" dirty="0"/>
              <a:t>, TMBETAPRED-RBF, TMBHMM, </a:t>
            </a:r>
            <a:r>
              <a:rPr lang="de-DE" dirty="0" err="1"/>
              <a:t>TransFold</a:t>
            </a:r>
            <a:r>
              <a:rPr lang="de-DE" dirty="0"/>
              <a:t>, </a:t>
            </a:r>
            <a:r>
              <a:rPr lang="de-DE" dirty="0" err="1"/>
              <a:t>TMBpro</a:t>
            </a:r>
            <a:r>
              <a:rPr lang="de-DE" dirty="0"/>
              <a:t>, TMBKNN, </a:t>
            </a:r>
            <a:r>
              <a:rPr lang="de-DE" dirty="0" err="1"/>
              <a:t>Wimley</a:t>
            </a:r>
            <a:endParaRPr lang="de-DE" dirty="0"/>
          </a:p>
          <a:p>
            <a:endParaRPr lang="de-DE" dirty="0"/>
          </a:p>
          <a:p>
            <a:r>
              <a:rPr lang="en-US" b="1" dirty="0" smtClean="0"/>
              <a:t>What </a:t>
            </a:r>
            <a:r>
              <a:rPr lang="en-US" b="1" dirty="0"/>
              <a:t>are the generic versions of Viagra?</a:t>
            </a:r>
          </a:p>
          <a:p>
            <a:r>
              <a:rPr lang="de-DE" dirty="0" err="1"/>
              <a:t>Answer</a:t>
            </a:r>
            <a:r>
              <a:rPr lang="de-DE" dirty="0"/>
              <a:t>: </a:t>
            </a:r>
            <a:r>
              <a:rPr lang="de-DE" dirty="0" err="1"/>
              <a:t>Elonza</a:t>
            </a:r>
            <a:r>
              <a:rPr lang="de-DE" dirty="0"/>
              <a:t>, </a:t>
            </a:r>
            <a:r>
              <a:rPr lang="de-DE" dirty="0" err="1"/>
              <a:t>Caverta</a:t>
            </a:r>
            <a:r>
              <a:rPr lang="de-DE" dirty="0"/>
              <a:t>, Zenegra-100, Vega </a:t>
            </a:r>
            <a:r>
              <a:rPr lang="de-DE" dirty="0" err="1"/>
              <a:t>Asia</a:t>
            </a:r>
            <a:r>
              <a:rPr lang="de-DE" dirty="0"/>
              <a:t>, Suhagra-100, Vega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7F38-0DD0-4BD7-9C28-C987D09CBAE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578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</a:t>
            </a:r>
            <a:r>
              <a:rPr lang="de-DE" dirty="0" smtClean="0"/>
              <a:t>ummary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What </a:t>
            </a:r>
            <a:r>
              <a:rPr lang="en-US" b="1" dirty="0"/>
              <a:t>is the role of the </a:t>
            </a:r>
            <a:r>
              <a:rPr lang="en-US" b="1" dirty="0" err="1"/>
              <a:t>histidine</a:t>
            </a:r>
            <a:r>
              <a:rPr lang="en-US" b="1" dirty="0"/>
              <a:t> rich calcium binding protein (HRC) in cardiomyopathy?</a:t>
            </a:r>
          </a:p>
          <a:p>
            <a:r>
              <a:rPr lang="en-US" dirty="0"/>
              <a:t>Answer: The </a:t>
            </a:r>
            <a:r>
              <a:rPr lang="en-US" dirty="0" err="1"/>
              <a:t>histidine</a:t>
            </a:r>
            <a:r>
              <a:rPr lang="en-US" dirty="0"/>
              <a:t>-rich </a:t>
            </a:r>
            <a:r>
              <a:rPr lang="en-US" dirty="0" err="1"/>
              <a:t>Ca</a:t>
            </a:r>
            <a:r>
              <a:rPr lang="en-US" dirty="0"/>
              <a:t>-binding protein (HRC), a 165 </a:t>
            </a:r>
            <a:r>
              <a:rPr lang="en-US" dirty="0" err="1"/>
              <a:t>kDa</a:t>
            </a:r>
            <a:r>
              <a:rPr lang="en-US" dirty="0"/>
              <a:t> sarcoplasmic reticulum (SR) protein, regulates SR </a:t>
            </a:r>
            <a:r>
              <a:rPr lang="en-US" dirty="0" err="1"/>
              <a:t>Ca</a:t>
            </a:r>
            <a:r>
              <a:rPr lang="en-US" dirty="0"/>
              <a:t> cycling during excitation\u2013contraction coupling.  HRC mutations or polymorphisms lead to cardiac dysfunction.  The Ser96Ala genetic variant of HRC is associated with life-threatening ventricular arrhythmias and sudden death in idiopathic dilated cardiomyopathy (DCM).</a:t>
            </a:r>
          </a:p>
          <a:p>
            <a:endParaRPr lang="de-DE" dirty="0"/>
          </a:p>
          <a:p>
            <a:r>
              <a:rPr lang="en-US" b="1" dirty="0" smtClean="0"/>
              <a:t>What </a:t>
            </a:r>
            <a:r>
              <a:rPr lang="en-US" b="1" dirty="0"/>
              <a:t>is the advantage of using long </a:t>
            </a:r>
            <a:r>
              <a:rPr lang="en-US" b="1" dirty="0" err="1"/>
              <a:t>nano</a:t>
            </a:r>
            <a:r>
              <a:rPr lang="en-US" b="1" dirty="0"/>
              <a:t> columns in proteomics?</a:t>
            </a:r>
          </a:p>
          <a:p>
            <a:r>
              <a:rPr lang="en-US" dirty="0"/>
              <a:t>Answer: The longer the columns, the longer gradients are applied and finally more proteins (increased peak capacity) are identified in a complex  proteomic experiment.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7F38-0DD0-4BD7-9C28-C987D09CBAE7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059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691680" y="2996952"/>
            <a:ext cx="6995120" cy="3129211"/>
          </a:xfrm>
        </p:spPr>
        <p:txBody>
          <a:bodyPr/>
          <a:lstStyle/>
          <a:p>
            <a:r>
              <a:rPr lang="de-DE" dirty="0" smtClean="0"/>
              <a:t>Task a: </a:t>
            </a:r>
            <a:r>
              <a:rPr lang="de-DE" dirty="0" err="1" smtClean="0"/>
              <a:t>Identify</a:t>
            </a:r>
            <a:r>
              <a:rPr lang="de-DE" dirty="0" smtClean="0"/>
              <a:t> </a:t>
            </a:r>
            <a:r>
              <a:rPr lang="de-DE" dirty="0" err="1" smtClean="0"/>
              <a:t>MeSH</a:t>
            </a:r>
            <a:r>
              <a:rPr lang="de-DE" dirty="0" smtClean="0"/>
              <a:t> </a:t>
            </a:r>
            <a:r>
              <a:rPr lang="de-DE" dirty="0" err="1" smtClean="0"/>
              <a:t>terms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Task b: </a:t>
            </a:r>
            <a:r>
              <a:rPr lang="de-DE" dirty="0" err="1" smtClean="0"/>
              <a:t>Answer</a:t>
            </a:r>
            <a:r>
              <a:rPr lang="de-DE" dirty="0" smtClean="0"/>
              <a:t> </a:t>
            </a:r>
            <a:r>
              <a:rPr lang="de-DE" dirty="0" err="1" smtClean="0"/>
              <a:t>questions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Prize</a:t>
            </a:r>
            <a:r>
              <a:rPr lang="de-DE" dirty="0" smtClean="0"/>
              <a:t> </a:t>
            </a:r>
            <a:r>
              <a:rPr lang="de-DE" dirty="0" err="1" smtClean="0"/>
              <a:t>money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gifts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7F38-0DD0-4BD7-9C28-C987D09CBAE7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944" y="404664"/>
            <a:ext cx="6712400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148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2331640"/>
            <a:ext cx="8822108" cy="851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69FF-4B70-4DE8-9949-B49B1D518EE3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835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Contact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4000" dirty="0" smtClean="0"/>
              <a:t>George </a:t>
            </a:r>
            <a:r>
              <a:rPr lang="es-ES_tradnl" sz="4000" dirty="0" err="1"/>
              <a:t>Tsatsaronis</a:t>
            </a:r>
            <a:r>
              <a:rPr lang="es-ES_tradnl" sz="4000" dirty="0"/>
              <a:t> </a:t>
            </a:r>
            <a:r>
              <a:rPr lang="es-ES_tradnl" sz="4000" dirty="0" smtClean="0"/>
              <a:t/>
            </a:r>
            <a:br>
              <a:rPr lang="es-ES_tradnl" sz="4000" dirty="0" smtClean="0"/>
            </a:br>
            <a:r>
              <a:rPr lang="es-ES_tradnl" sz="3000" dirty="0" err="1" smtClean="0"/>
              <a:t>george.tsatsaronis</a:t>
            </a:r>
            <a:r>
              <a:rPr lang="es-ES_tradnl" sz="3000" dirty="0" err="1"/>
              <a:t>@biotec.tu-</a:t>
            </a:r>
            <a:r>
              <a:rPr lang="es-ES_tradnl" sz="3000" dirty="0" err="1" smtClean="0"/>
              <a:t>dresden.de</a:t>
            </a:r>
            <a:endParaRPr lang="es-ES_tradnl" sz="3000" dirty="0" smtClean="0"/>
          </a:p>
          <a:p>
            <a:pPr marL="0" indent="0">
              <a:buNone/>
            </a:pPr>
            <a:endParaRPr lang="es-ES_tradnl" sz="3000" dirty="0"/>
          </a:p>
          <a:p>
            <a:pPr marL="0" indent="0">
              <a:buNone/>
            </a:pPr>
            <a:r>
              <a:rPr lang="de-DE" sz="3000" dirty="0"/>
              <a:t>b</a:t>
            </a:r>
            <a:r>
              <a:rPr lang="es-ES_tradnl" sz="3000" dirty="0" err="1" smtClean="0"/>
              <a:t>ioasq.org</a:t>
            </a:r>
            <a:endParaRPr lang="es-ES_tradnl" sz="30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7F38-0DD0-4BD7-9C28-C987D09CBAE7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3327177"/>
      </p:ext>
    </p:extLst>
  </p:cSld>
  <p:clrMapOvr>
    <a:masterClrMapping/>
  </p:clrMapOvr>
</p:sld>
</file>

<file path=ppt/theme/theme1.xml><?xml version="1.0" encoding="utf-8"?>
<a:theme xmlns:a="http://schemas.openxmlformats.org/drawingml/2006/main" name="BioASQ-presentation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432</Words>
  <Application>Microsoft Macintosh PowerPoint</Application>
  <PresentationFormat>Bildschirmpräsentation (4:3)</PresentationFormat>
  <Paragraphs>68</Paragraphs>
  <Slides>10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BioASQ-presentation-template</vt:lpstr>
      <vt:lpstr>PowerPoint-Präsentation</vt:lpstr>
      <vt:lpstr>PowerPoint-Präsentation</vt:lpstr>
      <vt:lpstr>Yes/No</vt:lpstr>
      <vt:lpstr>Factoid</vt:lpstr>
      <vt:lpstr>List</vt:lpstr>
      <vt:lpstr>Summary</vt:lpstr>
      <vt:lpstr>PowerPoint-Präsentation</vt:lpstr>
      <vt:lpstr>PowerPoint-Präsentation</vt:lpstr>
      <vt:lpstr>Contact</vt:lpstr>
      <vt:lpstr>The Schedule and the Prizes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Anastasia Krithara</dc:creator>
  <cp:lastModifiedBy>bioadmin</cp:lastModifiedBy>
  <cp:revision>244</cp:revision>
  <dcterms:created xsi:type="dcterms:W3CDTF">2012-10-02T13:11:41Z</dcterms:created>
  <dcterms:modified xsi:type="dcterms:W3CDTF">2013-07-19T13:11:11Z</dcterms:modified>
</cp:coreProperties>
</file>